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84" r:id="rId3"/>
    <p:sldId id="285" r:id="rId4"/>
    <p:sldId id="300" r:id="rId5"/>
    <p:sldId id="334" r:id="rId6"/>
    <p:sldId id="342" r:id="rId7"/>
    <p:sldId id="343" r:id="rId8"/>
    <p:sldId id="344" r:id="rId9"/>
    <p:sldId id="345" r:id="rId10"/>
    <p:sldId id="346" r:id="rId11"/>
    <p:sldId id="272" r:id="rId12"/>
    <p:sldId id="273" r:id="rId13"/>
    <p:sldId id="286" r:id="rId14"/>
    <p:sldId id="335" r:id="rId15"/>
    <p:sldId id="287" r:id="rId16"/>
    <p:sldId id="288" r:id="rId17"/>
    <p:sldId id="289" r:id="rId18"/>
    <p:sldId id="301" r:id="rId19"/>
    <p:sldId id="362" r:id="rId20"/>
    <p:sldId id="302" r:id="rId21"/>
    <p:sldId id="363" r:id="rId22"/>
    <p:sldId id="364" r:id="rId23"/>
    <p:sldId id="365" r:id="rId24"/>
    <p:sldId id="366" r:id="rId25"/>
    <p:sldId id="304" r:id="rId26"/>
    <p:sldId id="306" r:id="rId27"/>
    <p:sldId id="305" r:id="rId28"/>
    <p:sldId id="307" r:id="rId29"/>
    <p:sldId id="308" r:id="rId30"/>
    <p:sldId id="309" r:id="rId31"/>
    <p:sldId id="310" r:id="rId32"/>
    <p:sldId id="337" r:id="rId33"/>
    <p:sldId id="338" r:id="rId34"/>
    <p:sldId id="341" r:id="rId35"/>
    <p:sldId id="339" r:id="rId36"/>
    <p:sldId id="349" r:id="rId37"/>
    <p:sldId id="350" r:id="rId38"/>
    <p:sldId id="352" r:id="rId39"/>
    <p:sldId id="353" r:id="rId40"/>
    <p:sldId id="354" r:id="rId41"/>
    <p:sldId id="355" r:id="rId42"/>
    <p:sldId id="351" r:id="rId43"/>
    <p:sldId id="356" r:id="rId44"/>
    <p:sldId id="360" r:id="rId45"/>
    <p:sldId id="324" r:id="rId46"/>
    <p:sldId id="325" r:id="rId47"/>
    <p:sldId id="326" r:id="rId48"/>
    <p:sldId id="327" r:id="rId49"/>
    <p:sldId id="328" r:id="rId50"/>
    <p:sldId id="329" r:id="rId51"/>
    <p:sldId id="336" r:id="rId52"/>
    <p:sldId id="330" r:id="rId53"/>
    <p:sldId id="331" r:id="rId54"/>
    <p:sldId id="332" r:id="rId55"/>
    <p:sldId id="333" r:id="rId56"/>
    <p:sldId id="311" r:id="rId57"/>
    <p:sldId id="357" r:id="rId58"/>
    <p:sldId id="313" r:id="rId59"/>
    <p:sldId id="315" r:id="rId60"/>
    <p:sldId id="316" r:id="rId61"/>
    <p:sldId id="320" r:id="rId62"/>
    <p:sldId id="358" r:id="rId63"/>
    <p:sldId id="359" r:id="rId64"/>
    <p:sldId id="318" r:id="rId65"/>
    <p:sldId id="317" r:id="rId66"/>
    <p:sldId id="367" r:id="rId67"/>
  </p:sldIdLst>
  <p:sldSz cx="18288000" cy="10287000"/>
  <p:notesSz cx="6858000" cy="9144000"/>
  <p:embeddedFontLst>
    <p:embeddedFont>
      <p:font typeface="Sunday" panose="020B0604020202020204" charset="0"/>
      <p:regular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2BA7B2D-526D-4A53-B91A-1DC0D4BBA037}">
          <p14:sldIdLst>
            <p14:sldId id="256"/>
            <p14:sldId id="284"/>
            <p14:sldId id="285"/>
            <p14:sldId id="300"/>
            <p14:sldId id="334"/>
            <p14:sldId id="342"/>
            <p14:sldId id="343"/>
            <p14:sldId id="344"/>
            <p14:sldId id="345"/>
            <p14:sldId id="346"/>
            <p14:sldId id="272"/>
          </p14:sldIdLst>
        </p14:section>
        <p14:section name="data collection" id="{0C9BD369-17BA-434B-8A1D-F0C8785A00F2}">
          <p14:sldIdLst>
            <p14:sldId id="273"/>
            <p14:sldId id="286"/>
            <p14:sldId id="335"/>
            <p14:sldId id="287"/>
            <p14:sldId id="288"/>
          </p14:sldIdLst>
        </p14:section>
        <p14:section name="data analysis" id="{42C8839C-6002-4A0A-AE90-3A8FEB00E152}">
          <p14:sldIdLst>
            <p14:sldId id="289"/>
            <p14:sldId id="301"/>
            <p14:sldId id="362"/>
            <p14:sldId id="302"/>
            <p14:sldId id="363"/>
            <p14:sldId id="364"/>
            <p14:sldId id="365"/>
            <p14:sldId id="366"/>
          </p14:sldIdLst>
        </p14:section>
        <p14:section name="data visualization" id="{67C12FA9-F2F1-44D6-A568-CC1A596C95E7}">
          <p14:sldIdLst>
            <p14:sldId id="304"/>
            <p14:sldId id="306"/>
            <p14:sldId id="305"/>
            <p14:sldId id="307"/>
            <p14:sldId id="308"/>
            <p14:sldId id="309"/>
            <p14:sldId id="310"/>
            <p14:sldId id="337"/>
            <p14:sldId id="338"/>
            <p14:sldId id="341"/>
            <p14:sldId id="339"/>
            <p14:sldId id="349"/>
            <p14:sldId id="350"/>
            <p14:sldId id="352"/>
            <p14:sldId id="353"/>
            <p14:sldId id="354"/>
            <p14:sldId id="355"/>
            <p14:sldId id="351"/>
            <p14:sldId id="356"/>
            <p14:sldId id="360"/>
          </p14:sldIdLst>
        </p14:section>
        <p14:section name="Machine Learning" id="{BB11EC9E-4EEF-42CA-A062-A33860190A90}">
          <p14:sldIdLst>
            <p14:sldId id="324"/>
            <p14:sldId id="325"/>
            <p14:sldId id="326"/>
            <p14:sldId id="327"/>
            <p14:sldId id="328"/>
            <p14:sldId id="329"/>
            <p14:sldId id="336"/>
            <p14:sldId id="330"/>
            <p14:sldId id="331"/>
            <p14:sldId id="332"/>
            <p14:sldId id="333"/>
          </p14:sldIdLst>
        </p14:section>
        <p14:section name="Mlops, deployment" id="{41A5C3AE-83A0-4D4F-96E3-9F5A475148AF}">
          <p14:sldIdLst>
            <p14:sldId id="311"/>
            <p14:sldId id="357"/>
            <p14:sldId id="313"/>
            <p14:sldId id="315"/>
            <p14:sldId id="316"/>
            <p14:sldId id="320"/>
            <p14:sldId id="358"/>
            <p14:sldId id="359"/>
            <p14:sldId id="318"/>
            <p14:sldId id="317"/>
            <p14:sldId id="367"/>
          </p14:sldIdLst>
        </p14:section>
      </p14:sectionLst>
    </p:ext>
    <p:ext uri="{EFAFB233-063F-42B5-8137-9DF3F51BA10A}">
      <p15:sldGuideLst xmlns:p15="http://schemas.microsoft.com/office/powerpoint/2012/main">
        <p15:guide id="1" orient="horz" pos="2136" userDrawn="1">
          <p15:clr>
            <a:srgbClr val="A4A3A4"/>
          </p15:clr>
        </p15:guide>
        <p15:guide id="2" pos="28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F8C00"/>
    <a:srgbClr val="FA97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874" y="62"/>
      </p:cViewPr>
      <p:guideLst>
        <p:guide orient="horz" pos="2136"/>
        <p:guide pos="283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47C706-CFFA-42AC-BC92-FA0AD5F24995}" type="doc">
      <dgm:prSet loTypeId="urn:microsoft.com/office/officeart/2005/8/layout/cycle2" loCatId="cycle" qsTypeId="urn:microsoft.com/office/officeart/2005/8/quickstyle/simple1" qsCatId="simple" csTypeId="urn:microsoft.com/office/officeart/2005/8/colors/accent6_2" csCatId="accent6" phldr="1"/>
      <dgm:spPr/>
      <dgm:t>
        <a:bodyPr/>
        <a:lstStyle/>
        <a:p>
          <a:endParaRPr lang="en-US"/>
        </a:p>
      </dgm:t>
    </dgm:pt>
    <dgm:pt modelId="{4A6C22DA-835C-4A5E-92B3-5F5AB2DC11D8}">
      <dgm:prSet phldrT="[Text]"/>
      <dgm:spPr/>
      <dgm:t>
        <a:bodyPr/>
        <a:lstStyle/>
        <a:p>
          <a:r>
            <a:rPr lang="en-US" dirty="0"/>
            <a:t>Ahmed Nashat</a:t>
          </a:r>
        </a:p>
      </dgm:t>
    </dgm:pt>
    <dgm:pt modelId="{7A1ED1EB-BFD5-4F24-B178-73D4EE725648}" type="parTrans" cxnId="{5F74949A-67D4-44A4-AFDE-5E5B206240CC}">
      <dgm:prSet/>
      <dgm:spPr/>
      <dgm:t>
        <a:bodyPr/>
        <a:lstStyle/>
        <a:p>
          <a:endParaRPr lang="en-US"/>
        </a:p>
      </dgm:t>
    </dgm:pt>
    <dgm:pt modelId="{2275B8D4-0EE0-4394-80CE-DB6626D558DF}" type="sibTrans" cxnId="{5F74949A-67D4-44A4-AFDE-5E5B206240CC}">
      <dgm:prSet/>
      <dgm:spPr/>
      <dgm:t>
        <a:bodyPr/>
        <a:lstStyle/>
        <a:p>
          <a:endParaRPr lang="en-US"/>
        </a:p>
      </dgm:t>
    </dgm:pt>
    <dgm:pt modelId="{E74EC849-D11F-4FAC-B173-E77B24CE1B3F}">
      <dgm:prSet phldrT="[Text]"/>
      <dgm:spPr/>
      <dgm:t>
        <a:bodyPr/>
        <a:lstStyle/>
        <a:p>
          <a:r>
            <a:rPr lang="en-US" dirty="0"/>
            <a:t>Ahmed Nagy</a:t>
          </a:r>
        </a:p>
      </dgm:t>
    </dgm:pt>
    <dgm:pt modelId="{A8DF07A1-5604-45D3-AC3A-3269F0F53378}" type="parTrans" cxnId="{573550BB-ACB6-4C93-B9C6-EEEA96D22D32}">
      <dgm:prSet/>
      <dgm:spPr/>
      <dgm:t>
        <a:bodyPr/>
        <a:lstStyle/>
        <a:p>
          <a:endParaRPr lang="en-US"/>
        </a:p>
      </dgm:t>
    </dgm:pt>
    <dgm:pt modelId="{D4B8167A-56B1-4158-9389-DEAB779929BD}" type="sibTrans" cxnId="{573550BB-ACB6-4C93-B9C6-EEEA96D22D32}">
      <dgm:prSet/>
      <dgm:spPr/>
      <dgm:t>
        <a:bodyPr/>
        <a:lstStyle/>
        <a:p>
          <a:endParaRPr lang="en-US"/>
        </a:p>
      </dgm:t>
    </dgm:pt>
    <dgm:pt modelId="{55209AB7-18C6-42C6-828F-BC72FB9F0022}">
      <dgm:prSet phldrT="[Text]"/>
      <dgm:spPr/>
      <dgm:t>
        <a:bodyPr/>
        <a:lstStyle/>
        <a:p>
          <a:r>
            <a:rPr lang="en-US" dirty="0" err="1"/>
            <a:t>Awwab</a:t>
          </a:r>
          <a:r>
            <a:rPr lang="en-US" dirty="0"/>
            <a:t> Khalil</a:t>
          </a:r>
        </a:p>
      </dgm:t>
    </dgm:pt>
    <dgm:pt modelId="{4CDD5E12-3F3D-4E37-AEA6-FC415D9B7C76}" type="parTrans" cxnId="{462640B2-4AF9-4180-8829-3220136A8CB9}">
      <dgm:prSet/>
      <dgm:spPr/>
      <dgm:t>
        <a:bodyPr/>
        <a:lstStyle/>
        <a:p>
          <a:endParaRPr lang="en-US"/>
        </a:p>
      </dgm:t>
    </dgm:pt>
    <dgm:pt modelId="{4D6288B9-7D7E-4352-9193-C8E096B4FDF9}" type="sibTrans" cxnId="{462640B2-4AF9-4180-8829-3220136A8CB9}">
      <dgm:prSet/>
      <dgm:spPr/>
      <dgm:t>
        <a:bodyPr/>
        <a:lstStyle/>
        <a:p>
          <a:endParaRPr lang="en-US"/>
        </a:p>
      </dgm:t>
    </dgm:pt>
    <dgm:pt modelId="{506BD323-1264-4933-8FE7-BC184852BF76}">
      <dgm:prSet phldrT="[Text]"/>
      <dgm:spPr/>
      <dgm:t>
        <a:bodyPr/>
        <a:lstStyle/>
        <a:p>
          <a:r>
            <a:rPr lang="en-US" dirty="0" err="1"/>
            <a:t>Sohila</a:t>
          </a:r>
          <a:r>
            <a:rPr lang="en-US" dirty="0"/>
            <a:t> Araby</a:t>
          </a:r>
        </a:p>
      </dgm:t>
    </dgm:pt>
    <dgm:pt modelId="{EF04D681-D764-47DA-8CF1-2721FDAFD5A5}" type="parTrans" cxnId="{20AE219D-100F-4F9F-8E98-CB5455C107D2}">
      <dgm:prSet/>
      <dgm:spPr/>
      <dgm:t>
        <a:bodyPr/>
        <a:lstStyle/>
        <a:p>
          <a:endParaRPr lang="en-US"/>
        </a:p>
      </dgm:t>
    </dgm:pt>
    <dgm:pt modelId="{D8ACB015-F619-459C-A6E2-73C689F40668}" type="sibTrans" cxnId="{20AE219D-100F-4F9F-8E98-CB5455C107D2}">
      <dgm:prSet/>
      <dgm:spPr/>
      <dgm:t>
        <a:bodyPr/>
        <a:lstStyle/>
        <a:p>
          <a:endParaRPr lang="en-US"/>
        </a:p>
      </dgm:t>
    </dgm:pt>
    <dgm:pt modelId="{F49A33AE-B77D-4179-AE1F-1B4F8FD078B0}">
      <dgm:prSet phldrT="[Text]"/>
      <dgm:spPr/>
      <dgm:t>
        <a:bodyPr/>
        <a:lstStyle/>
        <a:p>
          <a:r>
            <a:rPr lang="en-US" dirty="0"/>
            <a:t>Aya Reda</a:t>
          </a:r>
        </a:p>
      </dgm:t>
    </dgm:pt>
    <dgm:pt modelId="{B509381A-FD06-4A84-8A00-705AC5217644}" type="parTrans" cxnId="{B1050E1A-7272-4D76-B3AB-C967105612A7}">
      <dgm:prSet/>
      <dgm:spPr/>
      <dgm:t>
        <a:bodyPr/>
        <a:lstStyle/>
        <a:p>
          <a:endParaRPr lang="en-US"/>
        </a:p>
      </dgm:t>
    </dgm:pt>
    <dgm:pt modelId="{BE18C7A9-22B1-47FF-96E9-9A77A41C60ED}" type="sibTrans" cxnId="{B1050E1A-7272-4D76-B3AB-C967105612A7}">
      <dgm:prSet/>
      <dgm:spPr/>
      <dgm:t>
        <a:bodyPr/>
        <a:lstStyle/>
        <a:p>
          <a:endParaRPr lang="en-US"/>
        </a:p>
      </dgm:t>
    </dgm:pt>
    <dgm:pt modelId="{DA74E28D-710D-4B2C-B38E-B3D68C898F18}" type="pres">
      <dgm:prSet presAssocID="{1B47C706-CFFA-42AC-BC92-FA0AD5F24995}" presName="cycle" presStyleCnt="0">
        <dgm:presLayoutVars>
          <dgm:dir/>
          <dgm:resizeHandles val="exact"/>
        </dgm:presLayoutVars>
      </dgm:prSet>
      <dgm:spPr/>
    </dgm:pt>
    <dgm:pt modelId="{41ECE7AF-7BAD-4037-B051-69D4A2919414}" type="pres">
      <dgm:prSet presAssocID="{4A6C22DA-835C-4A5E-92B3-5F5AB2DC11D8}" presName="node" presStyleLbl="node1" presStyleIdx="0" presStyleCnt="5">
        <dgm:presLayoutVars>
          <dgm:bulletEnabled val="1"/>
        </dgm:presLayoutVars>
      </dgm:prSet>
      <dgm:spPr/>
    </dgm:pt>
    <dgm:pt modelId="{A9D64E49-3613-4BC0-B358-68E84013F14B}" type="pres">
      <dgm:prSet presAssocID="{2275B8D4-0EE0-4394-80CE-DB6626D558DF}" presName="sibTrans" presStyleLbl="sibTrans2D1" presStyleIdx="0" presStyleCnt="5"/>
      <dgm:spPr/>
    </dgm:pt>
    <dgm:pt modelId="{FC4E29C2-135A-491A-B99A-43E16A8AC418}" type="pres">
      <dgm:prSet presAssocID="{2275B8D4-0EE0-4394-80CE-DB6626D558DF}" presName="connectorText" presStyleLbl="sibTrans2D1" presStyleIdx="0" presStyleCnt="5"/>
      <dgm:spPr/>
    </dgm:pt>
    <dgm:pt modelId="{F9038932-4CFB-4AE7-B92D-A62492FCF0EA}" type="pres">
      <dgm:prSet presAssocID="{E74EC849-D11F-4FAC-B173-E77B24CE1B3F}" presName="node" presStyleLbl="node1" presStyleIdx="1" presStyleCnt="5">
        <dgm:presLayoutVars>
          <dgm:bulletEnabled val="1"/>
        </dgm:presLayoutVars>
      </dgm:prSet>
      <dgm:spPr/>
    </dgm:pt>
    <dgm:pt modelId="{943FE0E1-C51E-4E5A-B08F-A6337B56120F}" type="pres">
      <dgm:prSet presAssocID="{D4B8167A-56B1-4158-9389-DEAB779929BD}" presName="sibTrans" presStyleLbl="sibTrans2D1" presStyleIdx="1" presStyleCnt="5"/>
      <dgm:spPr/>
    </dgm:pt>
    <dgm:pt modelId="{FD29DBFB-5DAF-45AD-8768-1E0FD05CFF0B}" type="pres">
      <dgm:prSet presAssocID="{D4B8167A-56B1-4158-9389-DEAB779929BD}" presName="connectorText" presStyleLbl="sibTrans2D1" presStyleIdx="1" presStyleCnt="5"/>
      <dgm:spPr/>
    </dgm:pt>
    <dgm:pt modelId="{549C9D7C-9139-428D-98CE-4C0C68C2224A}" type="pres">
      <dgm:prSet presAssocID="{55209AB7-18C6-42C6-828F-BC72FB9F0022}" presName="node" presStyleLbl="node1" presStyleIdx="2" presStyleCnt="5">
        <dgm:presLayoutVars>
          <dgm:bulletEnabled val="1"/>
        </dgm:presLayoutVars>
      </dgm:prSet>
      <dgm:spPr/>
    </dgm:pt>
    <dgm:pt modelId="{43082C62-3614-4A94-BD0F-2D3FC17A5417}" type="pres">
      <dgm:prSet presAssocID="{4D6288B9-7D7E-4352-9193-C8E096B4FDF9}" presName="sibTrans" presStyleLbl="sibTrans2D1" presStyleIdx="2" presStyleCnt="5"/>
      <dgm:spPr/>
    </dgm:pt>
    <dgm:pt modelId="{199EEB54-CFE1-4D5C-9D3D-EACEFE2D2B61}" type="pres">
      <dgm:prSet presAssocID="{4D6288B9-7D7E-4352-9193-C8E096B4FDF9}" presName="connectorText" presStyleLbl="sibTrans2D1" presStyleIdx="2" presStyleCnt="5"/>
      <dgm:spPr/>
    </dgm:pt>
    <dgm:pt modelId="{896AF40F-6A73-4461-B3CB-AEFC1EB7A6FB}" type="pres">
      <dgm:prSet presAssocID="{506BD323-1264-4933-8FE7-BC184852BF76}" presName="node" presStyleLbl="node1" presStyleIdx="3" presStyleCnt="5">
        <dgm:presLayoutVars>
          <dgm:bulletEnabled val="1"/>
        </dgm:presLayoutVars>
      </dgm:prSet>
      <dgm:spPr/>
    </dgm:pt>
    <dgm:pt modelId="{9A3A45F0-C160-4F97-9D6F-AEDD685EF4E3}" type="pres">
      <dgm:prSet presAssocID="{D8ACB015-F619-459C-A6E2-73C689F40668}" presName="sibTrans" presStyleLbl="sibTrans2D1" presStyleIdx="3" presStyleCnt="5"/>
      <dgm:spPr/>
    </dgm:pt>
    <dgm:pt modelId="{C8786DDA-3C2D-47B2-8AAC-912EADDF9FB4}" type="pres">
      <dgm:prSet presAssocID="{D8ACB015-F619-459C-A6E2-73C689F40668}" presName="connectorText" presStyleLbl="sibTrans2D1" presStyleIdx="3" presStyleCnt="5"/>
      <dgm:spPr/>
    </dgm:pt>
    <dgm:pt modelId="{43408449-4EDA-4437-AD93-9EA944136815}" type="pres">
      <dgm:prSet presAssocID="{F49A33AE-B77D-4179-AE1F-1B4F8FD078B0}" presName="node" presStyleLbl="node1" presStyleIdx="4" presStyleCnt="5">
        <dgm:presLayoutVars>
          <dgm:bulletEnabled val="1"/>
        </dgm:presLayoutVars>
      </dgm:prSet>
      <dgm:spPr/>
    </dgm:pt>
    <dgm:pt modelId="{E464E276-1675-499D-9213-8C77C85F80A7}" type="pres">
      <dgm:prSet presAssocID="{BE18C7A9-22B1-47FF-96E9-9A77A41C60ED}" presName="sibTrans" presStyleLbl="sibTrans2D1" presStyleIdx="4" presStyleCnt="5"/>
      <dgm:spPr/>
    </dgm:pt>
    <dgm:pt modelId="{C53D7858-9CF1-42FA-80C0-CD497B6D8ACE}" type="pres">
      <dgm:prSet presAssocID="{BE18C7A9-22B1-47FF-96E9-9A77A41C60ED}" presName="connectorText" presStyleLbl="sibTrans2D1" presStyleIdx="4" presStyleCnt="5"/>
      <dgm:spPr/>
    </dgm:pt>
  </dgm:ptLst>
  <dgm:cxnLst>
    <dgm:cxn modelId="{CCF85805-CEAA-483D-9417-2040E54B2A34}" type="presOf" srcId="{D4B8167A-56B1-4158-9389-DEAB779929BD}" destId="{FD29DBFB-5DAF-45AD-8768-1E0FD05CFF0B}" srcOrd="1" destOrd="0" presId="urn:microsoft.com/office/officeart/2005/8/layout/cycle2"/>
    <dgm:cxn modelId="{FBDDEF18-EC6C-4750-A300-27FF0E97441F}" type="presOf" srcId="{55209AB7-18C6-42C6-828F-BC72FB9F0022}" destId="{549C9D7C-9139-428D-98CE-4C0C68C2224A}" srcOrd="0" destOrd="0" presId="urn:microsoft.com/office/officeart/2005/8/layout/cycle2"/>
    <dgm:cxn modelId="{B1050E1A-7272-4D76-B3AB-C967105612A7}" srcId="{1B47C706-CFFA-42AC-BC92-FA0AD5F24995}" destId="{F49A33AE-B77D-4179-AE1F-1B4F8FD078B0}" srcOrd="4" destOrd="0" parTransId="{B509381A-FD06-4A84-8A00-705AC5217644}" sibTransId="{BE18C7A9-22B1-47FF-96E9-9A77A41C60ED}"/>
    <dgm:cxn modelId="{9357901D-CE2A-4B84-83E5-81BC6F73E560}" type="presOf" srcId="{D8ACB015-F619-459C-A6E2-73C689F40668}" destId="{9A3A45F0-C160-4F97-9D6F-AEDD685EF4E3}" srcOrd="0" destOrd="0" presId="urn:microsoft.com/office/officeart/2005/8/layout/cycle2"/>
    <dgm:cxn modelId="{FB136829-4C4A-4BF6-9F5C-2635D4966857}" type="presOf" srcId="{BE18C7A9-22B1-47FF-96E9-9A77A41C60ED}" destId="{C53D7858-9CF1-42FA-80C0-CD497B6D8ACE}" srcOrd="1" destOrd="0" presId="urn:microsoft.com/office/officeart/2005/8/layout/cycle2"/>
    <dgm:cxn modelId="{DFE5BD3D-219D-4267-967A-317F7931259A}" type="presOf" srcId="{D4B8167A-56B1-4158-9389-DEAB779929BD}" destId="{943FE0E1-C51E-4E5A-B08F-A6337B56120F}" srcOrd="0" destOrd="0" presId="urn:microsoft.com/office/officeart/2005/8/layout/cycle2"/>
    <dgm:cxn modelId="{2FE0506C-7C59-4729-B403-ADDE02E5BBF6}" type="presOf" srcId="{E74EC849-D11F-4FAC-B173-E77B24CE1B3F}" destId="{F9038932-4CFB-4AE7-B92D-A62492FCF0EA}" srcOrd="0" destOrd="0" presId="urn:microsoft.com/office/officeart/2005/8/layout/cycle2"/>
    <dgm:cxn modelId="{86B05175-6363-4056-A945-2B70695B4A9B}" type="presOf" srcId="{4D6288B9-7D7E-4352-9193-C8E096B4FDF9}" destId="{199EEB54-CFE1-4D5C-9D3D-EACEFE2D2B61}" srcOrd="1" destOrd="0" presId="urn:microsoft.com/office/officeart/2005/8/layout/cycle2"/>
    <dgm:cxn modelId="{CE2A407A-20D8-4EB5-B1B0-01C94C4E233D}" type="presOf" srcId="{2275B8D4-0EE0-4394-80CE-DB6626D558DF}" destId="{A9D64E49-3613-4BC0-B358-68E84013F14B}" srcOrd="0" destOrd="0" presId="urn:microsoft.com/office/officeart/2005/8/layout/cycle2"/>
    <dgm:cxn modelId="{A777EF96-ABCD-4B64-93A1-0C6697766682}" type="presOf" srcId="{2275B8D4-0EE0-4394-80CE-DB6626D558DF}" destId="{FC4E29C2-135A-491A-B99A-43E16A8AC418}" srcOrd="1" destOrd="0" presId="urn:microsoft.com/office/officeart/2005/8/layout/cycle2"/>
    <dgm:cxn modelId="{5F74949A-67D4-44A4-AFDE-5E5B206240CC}" srcId="{1B47C706-CFFA-42AC-BC92-FA0AD5F24995}" destId="{4A6C22DA-835C-4A5E-92B3-5F5AB2DC11D8}" srcOrd="0" destOrd="0" parTransId="{7A1ED1EB-BFD5-4F24-B178-73D4EE725648}" sibTransId="{2275B8D4-0EE0-4394-80CE-DB6626D558DF}"/>
    <dgm:cxn modelId="{90218C9B-8116-4D25-9980-459290C99951}" type="presOf" srcId="{1B47C706-CFFA-42AC-BC92-FA0AD5F24995}" destId="{DA74E28D-710D-4B2C-B38E-B3D68C898F18}" srcOrd="0" destOrd="0" presId="urn:microsoft.com/office/officeart/2005/8/layout/cycle2"/>
    <dgm:cxn modelId="{20AE219D-100F-4F9F-8E98-CB5455C107D2}" srcId="{1B47C706-CFFA-42AC-BC92-FA0AD5F24995}" destId="{506BD323-1264-4933-8FE7-BC184852BF76}" srcOrd="3" destOrd="0" parTransId="{EF04D681-D764-47DA-8CF1-2721FDAFD5A5}" sibTransId="{D8ACB015-F619-459C-A6E2-73C689F40668}"/>
    <dgm:cxn modelId="{C1380F9E-6DBC-446A-84DE-17A81CB19993}" type="presOf" srcId="{4D6288B9-7D7E-4352-9193-C8E096B4FDF9}" destId="{43082C62-3614-4A94-BD0F-2D3FC17A5417}" srcOrd="0" destOrd="0" presId="urn:microsoft.com/office/officeart/2005/8/layout/cycle2"/>
    <dgm:cxn modelId="{404DAB9F-627F-4D28-ACC0-8412E4ABAC76}" type="presOf" srcId="{D8ACB015-F619-459C-A6E2-73C689F40668}" destId="{C8786DDA-3C2D-47B2-8AAC-912EADDF9FB4}" srcOrd="1" destOrd="0" presId="urn:microsoft.com/office/officeart/2005/8/layout/cycle2"/>
    <dgm:cxn modelId="{462640B2-4AF9-4180-8829-3220136A8CB9}" srcId="{1B47C706-CFFA-42AC-BC92-FA0AD5F24995}" destId="{55209AB7-18C6-42C6-828F-BC72FB9F0022}" srcOrd="2" destOrd="0" parTransId="{4CDD5E12-3F3D-4E37-AEA6-FC415D9B7C76}" sibTransId="{4D6288B9-7D7E-4352-9193-C8E096B4FDF9}"/>
    <dgm:cxn modelId="{096CBBBA-A975-4044-9452-3803C9603BE6}" type="presOf" srcId="{4A6C22DA-835C-4A5E-92B3-5F5AB2DC11D8}" destId="{41ECE7AF-7BAD-4037-B051-69D4A2919414}" srcOrd="0" destOrd="0" presId="urn:microsoft.com/office/officeart/2005/8/layout/cycle2"/>
    <dgm:cxn modelId="{573550BB-ACB6-4C93-B9C6-EEEA96D22D32}" srcId="{1B47C706-CFFA-42AC-BC92-FA0AD5F24995}" destId="{E74EC849-D11F-4FAC-B173-E77B24CE1B3F}" srcOrd="1" destOrd="0" parTransId="{A8DF07A1-5604-45D3-AC3A-3269F0F53378}" sibTransId="{D4B8167A-56B1-4158-9389-DEAB779929BD}"/>
    <dgm:cxn modelId="{BD10DBD8-00F7-4AA9-A99B-4531D4AF7920}" type="presOf" srcId="{BE18C7A9-22B1-47FF-96E9-9A77A41C60ED}" destId="{E464E276-1675-499D-9213-8C77C85F80A7}" srcOrd="0" destOrd="0" presId="urn:microsoft.com/office/officeart/2005/8/layout/cycle2"/>
    <dgm:cxn modelId="{0EE3B7F7-C1EF-46D3-8990-8054A307D10A}" type="presOf" srcId="{506BD323-1264-4933-8FE7-BC184852BF76}" destId="{896AF40F-6A73-4461-B3CB-AEFC1EB7A6FB}" srcOrd="0" destOrd="0" presId="urn:microsoft.com/office/officeart/2005/8/layout/cycle2"/>
    <dgm:cxn modelId="{9E848DFD-2AB1-4913-8A86-408731981CCB}" type="presOf" srcId="{F49A33AE-B77D-4179-AE1F-1B4F8FD078B0}" destId="{43408449-4EDA-4437-AD93-9EA944136815}" srcOrd="0" destOrd="0" presId="urn:microsoft.com/office/officeart/2005/8/layout/cycle2"/>
    <dgm:cxn modelId="{3692B9A0-A0C8-486D-8DF2-7DF4B88D5A9C}" type="presParOf" srcId="{DA74E28D-710D-4B2C-B38E-B3D68C898F18}" destId="{41ECE7AF-7BAD-4037-B051-69D4A2919414}" srcOrd="0" destOrd="0" presId="urn:microsoft.com/office/officeart/2005/8/layout/cycle2"/>
    <dgm:cxn modelId="{C4CA9EC9-B311-4BEE-B144-23A3887DD395}" type="presParOf" srcId="{DA74E28D-710D-4B2C-B38E-B3D68C898F18}" destId="{A9D64E49-3613-4BC0-B358-68E84013F14B}" srcOrd="1" destOrd="0" presId="urn:microsoft.com/office/officeart/2005/8/layout/cycle2"/>
    <dgm:cxn modelId="{6AE68CDD-5839-4333-8218-B702790D6477}" type="presParOf" srcId="{A9D64E49-3613-4BC0-B358-68E84013F14B}" destId="{FC4E29C2-135A-491A-B99A-43E16A8AC418}" srcOrd="0" destOrd="0" presId="urn:microsoft.com/office/officeart/2005/8/layout/cycle2"/>
    <dgm:cxn modelId="{510D0E31-2B9A-48FC-ADB3-F59500A0EA59}" type="presParOf" srcId="{DA74E28D-710D-4B2C-B38E-B3D68C898F18}" destId="{F9038932-4CFB-4AE7-B92D-A62492FCF0EA}" srcOrd="2" destOrd="0" presId="urn:microsoft.com/office/officeart/2005/8/layout/cycle2"/>
    <dgm:cxn modelId="{83F759DC-5CA6-4DB6-AE4E-093396BA319D}" type="presParOf" srcId="{DA74E28D-710D-4B2C-B38E-B3D68C898F18}" destId="{943FE0E1-C51E-4E5A-B08F-A6337B56120F}" srcOrd="3" destOrd="0" presId="urn:microsoft.com/office/officeart/2005/8/layout/cycle2"/>
    <dgm:cxn modelId="{F82EBE5B-C69F-4520-8973-005FCFAABC05}" type="presParOf" srcId="{943FE0E1-C51E-4E5A-B08F-A6337B56120F}" destId="{FD29DBFB-5DAF-45AD-8768-1E0FD05CFF0B}" srcOrd="0" destOrd="0" presId="urn:microsoft.com/office/officeart/2005/8/layout/cycle2"/>
    <dgm:cxn modelId="{9F150ED5-11FA-4E9C-B6A1-6BCFE76B4CE0}" type="presParOf" srcId="{DA74E28D-710D-4B2C-B38E-B3D68C898F18}" destId="{549C9D7C-9139-428D-98CE-4C0C68C2224A}" srcOrd="4" destOrd="0" presId="urn:microsoft.com/office/officeart/2005/8/layout/cycle2"/>
    <dgm:cxn modelId="{B45F5E00-3B4D-4DFE-A454-EC97B528C87E}" type="presParOf" srcId="{DA74E28D-710D-4B2C-B38E-B3D68C898F18}" destId="{43082C62-3614-4A94-BD0F-2D3FC17A5417}" srcOrd="5" destOrd="0" presId="urn:microsoft.com/office/officeart/2005/8/layout/cycle2"/>
    <dgm:cxn modelId="{188FD1A1-412A-4CDA-9B00-1DF38B6FA18C}" type="presParOf" srcId="{43082C62-3614-4A94-BD0F-2D3FC17A5417}" destId="{199EEB54-CFE1-4D5C-9D3D-EACEFE2D2B61}" srcOrd="0" destOrd="0" presId="urn:microsoft.com/office/officeart/2005/8/layout/cycle2"/>
    <dgm:cxn modelId="{4B1DA6A7-8C41-43F3-A528-F38EBF5E983C}" type="presParOf" srcId="{DA74E28D-710D-4B2C-B38E-B3D68C898F18}" destId="{896AF40F-6A73-4461-B3CB-AEFC1EB7A6FB}" srcOrd="6" destOrd="0" presId="urn:microsoft.com/office/officeart/2005/8/layout/cycle2"/>
    <dgm:cxn modelId="{D7B9DA0E-0D15-4A3D-B61A-8431EB5529BF}" type="presParOf" srcId="{DA74E28D-710D-4B2C-B38E-B3D68C898F18}" destId="{9A3A45F0-C160-4F97-9D6F-AEDD685EF4E3}" srcOrd="7" destOrd="0" presId="urn:microsoft.com/office/officeart/2005/8/layout/cycle2"/>
    <dgm:cxn modelId="{9332574F-B7F3-4BF9-ADCF-A74DFE231183}" type="presParOf" srcId="{9A3A45F0-C160-4F97-9D6F-AEDD685EF4E3}" destId="{C8786DDA-3C2D-47B2-8AAC-912EADDF9FB4}" srcOrd="0" destOrd="0" presId="urn:microsoft.com/office/officeart/2005/8/layout/cycle2"/>
    <dgm:cxn modelId="{320C83CB-9839-4428-8AF0-233A5D109464}" type="presParOf" srcId="{DA74E28D-710D-4B2C-B38E-B3D68C898F18}" destId="{43408449-4EDA-4437-AD93-9EA944136815}" srcOrd="8" destOrd="0" presId="urn:microsoft.com/office/officeart/2005/8/layout/cycle2"/>
    <dgm:cxn modelId="{472A4701-9585-4ECE-8E2A-DF344F04A654}" type="presParOf" srcId="{DA74E28D-710D-4B2C-B38E-B3D68C898F18}" destId="{E464E276-1675-499D-9213-8C77C85F80A7}" srcOrd="9" destOrd="0" presId="urn:microsoft.com/office/officeart/2005/8/layout/cycle2"/>
    <dgm:cxn modelId="{7A2F02B8-4B31-4862-955F-45FA3E06089F}" type="presParOf" srcId="{E464E276-1675-499D-9213-8C77C85F80A7}" destId="{C53D7858-9CF1-42FA-80C0-CD497B6D8ACE}"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ECE7AF-7BAD-4037-B051-69D4A2919414}">
      <dsp:nvSpPr>
        <dsp:cNvPr id="0" name=""/>
        <dsp:cNvSpPr/>
      </dsp:nvSpPr>
      <dsp:spPr>
        <a:xfrm>
          <a:off x="4908323" y="2417"/>
          <a:ext cx="2146752" cy="2146752"/>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r>
            <a:rPr lang="en-US" sz="3700" kern="1200" dirty="0"/>
            <a:t>Ahmed Nashat</a:t>
          </a:r>
        </a:p>
      </dsp:txBody>
      <dsp:txXfrm>
        <a:off x="5222708" y="316802"/>
        <a:ext cx="1517982" cy="1517982"/>
      </dsp:txXfrm>
    </dsp:sp>
    <dsp:sp modelId="{A9D64E49-3613-4BC0-B358-68E84013F14B}">
      <dsp:nvSpPr>
        <dsp:cNvPr id="0" name=""/>
        <dsp:cNvSpPr/>
      </dsp:nvSpPr>
      <dsp:spPr>
        <a:xfrm rot="2160000">
          <a:off x="6987224" y="1651390"/>
          <a:ext cx="570660" cy="724529"/>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7003572" y="1745982"/>
        <a:ext cx="399462" cy="434717"/>
      </dsp:txXfrm>
    </dsp:sp>
    <dsp:sp modelId="{F9038932-4CFB-4AE7-B92D-A62492FCF0EA}">
      <dsp:nvSpPr>
        <dsp:cNvPr id="0" name=""/>
        <dsp:cNvSpPr/>
      </dsp:nvSpPr>
      <dsp:spPr>
        <a:xfrm>
          <a:off x="7516166" y="1897126"/>
          <a:ext cx="2146752" cy="2146752"/>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r>
            <a:rPr lang="en-US" sz="3700" kern="1200" dirty="0"/>
            <a:t>Ahmed Nagy</a:t>
          </a:r>
        </a:p>
      </dsp:txBody>
      <dsp:txXfrm>
        <a:off x="7830551" y="2211511"/>
        <a:ext cx="1517982" cy="1517982"/>
      </dsp:txXfrm>
    </dsp:sp>
    <dsp:sp modelId="{943FE0E1-C51E-4E5A-B08F-A6337B56120F}">
      <dsp:nvSpPr>
        <dsp:cNvPr id="0" name=""/>
        <dsp:cNvSpPr/>
      </dsp:nvSpPr>
      <dsp:spPr>
        <a:xfrm rot="6480000">
          <a:off x="7811149" y="4125729"/>
          <a:ext cx="570660" cy="724529"/>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rot="10800000">
        <a:off x="7923200" y="4189226"/>
        <a:ext cx="399462" cy="434717"/>
      </dsp:txXfrm>
    </dsp:sp>
    <dsp:sp modelId="{549C9D7C-9139-428D-98CE-4C0C68C2224A}">
      <dsp:nvSpPr>
        <dsp:cNvPr id="0" name=""/>
        <dsp:cNvSpPr/>
      </dsp:nvSpPr>
      <dsp:spPr>
        <a:xfrm>
          <a:off x="6520059" y="4962829"/>
          <a:ext cx="2146752" cy="2146752"/>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r>
            <a:rPr lang="en-US" sz="3700" kern="1200" dirty="0" err="1"/>
            <a:t>Awwab</a:t>
          </a:r>
          <a:r>
            <a:rPr lang="en-US" sz="3700" kern="1200" dirty="0"/>
            <a:t> Khalil</a:t>
          </a:r>
        </a:p>
      </dsp:txBody>
      <dsp:txXfrm>
        <a:off x="6834444" y="5277214"/>
        <a:ext cx="1517982" cy="1517982"/>
      </dsp:txXfrm>
    </dsp:sp>
    <dsp:sp modelId="{43082C62-3614-4A94-BD0F-2D3FC17A5417}">
      <dsp:nvSpPr>
        <dsp:cNvPr id="0" name=""/>
        <dsp:cNvSpPr/>
      </dsp:nvSpPr>
      <dsp:spPr>
        <a:xfrm rot="10800000">
          <a:off x="5712520" y="5673941"/>
          <a:ext cx="570660" cy="724529"/>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rot="10800000">
        <a:off x="5883718" y="5818847"/>
        <a:ext cx="399462" cy="434717"/>
      </dsp:txXfrm>
    </dsp:sp>
    <dsp:sp modelId="{896AF40F-6A73-4461-B3CB-AEFC1EB7A6FB}">
      <dsp:nvSpPr>
        <dsp:cNvPr id="0" name=""/>
        <dsp:cNvSpPr/>
      </dsp:nvSpPr>
      <dsp:spPr>
        <a:xfrm>
          <a:off x="3296588" y="4962829"/>
          <a:ext cx="2146752" cy="2146752"/>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r>
            <a:rPr lang="en-US" sz="3700" kern="1200" dirty="0" err="1"/>
            <a:t>Sohila</a:t>
          </a:r>
          <a:r>
            <a:rPr lang="en-US" sz="3700" kern="1200" dirty="0"/>
            <a:t> Araby</a:t>
          </a:r>
        </a:p>
      </dsp:txBody>
      <dsp:txXfrm>
        <a:off x="3610973" y="5277214"/>
        <a:ext cx="1517982" cy="1517982"/>
      </dsp:txXfrm>
    </dsp:sp>
    <dsp:sp modelId="{9A3A45F0-C160-4F97-9D6F-AEDD685EF4E3}">
      <dsp:nvSpPr>
        <dsp:cNvPr id="0" name=""/>
        <dsp:cNvSpPr/>
      </dsp:nvSpPr>
      <dsp:spPr>
        <a:xfrm rot="15120000">
          <a:off x="3591571" y="4156450"/>
          <a:ext cx="570660" cy="724529"/>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rot="10800000">
        <a:off x="3703622" y="4382765"/>
        <a:ext cx="399462" cy="434717"/>
      </dsp:txXfrm>
    </dsp:sp>
    <dsp:sp modelId="{43408449-4EDA-4437-AD93-9EA944136815}">
      <dsp:nvSpPr>
        <dsp:cNvPr id="0" name=""/>
        <dsp:cNvSpPr/>
      </dsp:nvSpPr>
      <dsp:spPr>
        <a:xfrm>
          <a:off x="2300480" y="1897126"/>
          <a:ext cx="2146752" cy="2146752"/>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r>
            <a:rPr lang="en-US" sz="3700" kern="1200" dirty="0"/>
            <a:t>Aya Reda</a:t>
          </a:r>
        </a:p>
      </dsp:txBody>
      <dsp:txXfrm>
        <a:off x="2614865" y="2211511"/>
        <a:ext cx="1517982" cy="1517982"/>
      </dsp:txXfrm>
    </dsp:sp>
    <dsp:sp modelId="{E464E276-1675-499D-9213-8C77C85F80A7}">
      <dsp:nvSpPr>
        <dsp:cNvPr id="0" name=""/>
        <dsp:cNvSpPr/>
      </dsp:nvSpPr>
      <dsp:spPr>
        <a:xfrm rot="19440000">
          <a:off x="4379382" y="1670377"/>
          <a:ext cx="570660" cy="724529"/>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4395730" y="1865597"/>
        <a:ext cx="399462" cy="434717"/>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slide" Target="slide45.xml"/><Relationship Id="rId3" Type="http://schemas.openxmlformats.org/officeDocument/2006/relationships/image" Target="../media/image19.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18.png"/><Relationship Id="rId16" Type="http://schemas.openxmlformats.org/officeDocument/2006/relationships/slide" Target="slide25.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slide" Target="slide12.xml"/><Relationship Id="rId5" Type="http://schemas.openxmlformats.org/officeDocument/2006/relationships/image" Target="../media/image8.svg"/><Relationship Id="rId15" Type="http://schemas.openxmlformats.org/officeDocument/2006/relationships/slide" Target="slide17.xml"/><Relationship Id="rId10"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21.svg"/><Relationship Id="rId14" Type="http://schemas.openxmlformats.org/officeDocument/2006/relationships/slide" Target="slide56.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svg"/><Relationship Id="rId3" Type="http://schemas.openxmlformats.org/officeDocument/2006/relationships/image" Target="../media/image23.png"/><Relationship Id="rId7" Type="http://schemas.openxmlformats.org/officeDocument/2006/relationships/image" Target="../media/image8.svg"/><Relationship Id="rId12"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7.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5" Type="http://schemas.openxmlformats.org/officeDocument/2006/relationships/image" Target="../media/image25.jp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4.jp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s>
</file>

<file path=ppt/slides/_rels/slide16.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4.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7.sv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4.sv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3.png"/><Relationship Id="rId5" Type="http://schemas.openxmlformats.org/officeDocument/2006/relationships/image" Target="../media/image7.png"/><Relationship Id="rId15" Type="http://schemas.openxmlformats.org/officeDocument/2006/relationships/image" Target="../media/image29.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7.sv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s>
</file>

<file path=ppt/slides/_rels/slide2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30.jpg"/></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31.jpg"/></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32.jpg"/></Relationships>
</file>

<file path=ppt/slides/_rels/slide2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5" Type="http://schemas.openxmlformats.org/officeDocument/2006/relationships/image" Target="../media/image34.jp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33.jp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s>
</file>

<file path=ppt/slides/_rels/slide2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7.svg"/></Relationships>
</file>

<file path=ppt/slides/_rels/slide28.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4.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7.svg"/></Relationships>
</file>

<file path=ppt/slides/_rels/slide2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s>
</file>

<file path=ppt/slides/_rels/slide3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40.png"/></Relationships>
</file>

<file path=ppt/slides/_rels/slide3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41.jpg"/></Relationships>
</file>

<file path=ppt/slides/_rels/slide3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42.jp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7.svg"/><Relationship Id="rId5" Type="http://schemas.openxmlformats.org/officeDocument/2006/relationships/image" Target="../media/image8.svg"/><Relationship Id="rId10" Type="http://schemas.openxmlformats.org/officeDocument/2006/relationships/image" Target="../media/image16.png"/><Relationship Id="rId4" Type="http://schemas.openxmlformats.org/officeDocument/2006/relationships/image" Target="../media/image7.png"/><Relationship Id="rId9" Type="http://schemas.openxmlformats.org/officeDocument/2006/relationships/image" Target="../media/image4.svg"/></Relationships>
</file>

<file path=ppt/slides/_rels/slide3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7.svg"/><Relationship Id="rId2" Type="http://schemas.openxmlformats.org/officeDocument/2006/relationships/image" Target="../media/image42.jp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6.png"/><Relationship Id="rId5" Type="http://schemas.openxmlformats.org/officeDocument/2006/relationships/image" Target="../media/image7.png"/><Relationship Id="rId10" Type="http://schemas.openxmlformats.org/officeDocument/2006/relationships/image" Target="../media/image4.svg"/><Relationship Id="rId4" Type="http://schemas.openxmlformats.org/officeDocument/2006/relationships/image" Target="../media/image6.svg"/><Relationship Id="rId9" Type="http://schemas.openxmlformats.org/officeDocument/2006/relationships/image" Target="../media/image3.png"/></Relationships>
</file>

<file path=ppt/slides/_rels/slide3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43.jpg"/></Relationships>
</file>

<file path=ppt/slides/_rels/slide3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s>
</file>

<file path=ppt/slides/_rels/slide3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44.png"/></Relationships>
</file>

<file path=ppt/slides/_rels/slide3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svg"/><Relationship Id="rId18" Type="http://schemas.openxmlformats.org/officeDocument/2006/relationships/image" Target="../media/image49.png"/><Relationship Id="rId26" Type="http://schemas.openxmlformats.org/officeDocument/2006/relationships/slide" Target="slide44.xml"/><Relationship Id="rId3" Type="http://schemas.openxmlformats.org/officeDocument/2006/relationships/image" Target="../media/image46.png"/><Relationship Id="rId21" Type="http://schemas.openxmlformats.org/officeDocument/2006/relationships/slide" Target="slide39.xml"/><Relationship Id="rId7" Type="http://schemas.openxmlformats.org/officeDocument/2006/relationships/image" Target="../media/image8.svg"/><Relationship Id="rId12" Type="http://schemas.openxmlformats.org/officeDocument/2006/relationships/image" Target="../media/image3.png"/><Relationship Id="rId17" Type="http://schemas.openxmlformats.org/officeDocument/2006/relationships/image" Target="../media/image48.png"/><Relationship Id="rId25" Type="http://schemas.openxmlformats.org/officeDocument/2006/relationships/slide" Target="slide43.xml"/><Relationship Id="rId2" Type="http://schemas.openxmlformats.org/officeDocument/2006/relationships/image" Target="../media/image45.png"/><Relationship Id="rId16" Type="http://schemas.openxmlformats.org/officeDocument/2006/relationships/image" Target="../media/image47.png"/><Relationship Id="rId20"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slide" Target="slide42.xml"/><Relationship Id="rId5" Type="http://schemas.openxmlformats.org/officeDocument/2006/relationships/image" Target="../media/image6.svg"/><Relationship Id="rId15" Type="http://schemas.openxmlformats.org/officeDocument/2006/relationships/image" Target="../media/image17.svg"/><Relationship Id="rId23" Type="http://schemas.openxmlformats.org/officeDocument/2006/relationships/slide" Target="slide41.xml"/><Relationship Id="rId10" Type="http://schemas.openxmlformats.org/officeDocument/2006/relationships/image" Target="../media/image11.png"/><Relationship Id="rId19" Type="http://schemas.openxmlformats.org/officeDocument/2006/relationships/image" Target="../media/image50.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6.png"/><Relationship Id="rId22" Type="http://schemas.openxmlformats.org/officeDocument/2006/relationships/slide" Target="slide40.xml"/></Relationships>
</file>

<file path=ppt/slides/_rels/slide3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46.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s>
</file>

<file path=ppt/slides/_rels/slide4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47.png"/></Relationships>
</file>

<file path=ppt/slides/_rels/slide4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4.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7.svg"/></Relationships>
</file>

<file path=ppt/slides/_rels/slide4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49.png"/></Relationships>
</file>

<file path=ppt/slides/_rels/slide4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4.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7.svg"/></Relationships>
</file>

<file path=ppt/slides/_rels/slide4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4.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7.svg"/></Relationships>
</file>

<file path=ppt/slides/_rels/slide4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7.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46.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6.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53.png"/><Relationship Id="rId10" Type="http://schemas.openxmlformats.org/officeDocument/2006/relationships/image" Target="../media/image8.svg"/><Relationship Id="rId4" Type="http://schemas.openxmlformats.org/officeDocument/2006/relationships/image" Target="../media/image17.svg"/><Relationship Id="rId9" Type="http://schemas.openxmlformats.org/officeDocument/2006/relationships/image" Target="../media/image7.png"/><Relationship Id="rId14" Type="http://schemas.openxmlformats.org/officeDocument/2006/relationships/image" Target="../media/image12.svg"/></Relationships>
</file>

<file path=ppt/slides/_rels/slide47.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6.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55.png"/><Relationship Id="rId10" Type="http://schemas.openxmlformats.org/officeDocument/2006/relationships/image" Target="../media/image8.svg"/><Relationship Id="rId4" Type="http://schemas.openxmlformats.org/officeDocument/2006/relationships/image" Target="../media/image17.svg"/><Relationship Id="rId9" Type="http://schemas.openxmlformats.org/officeDocument/2006/relationships/image" Target="../media/image7.png"/><Relationship Id="rId14" Type="http://schemas.openxmlformats.org/officeDocument/2006/relationships/image" Target="../media/image12.svg"/></Relationships>
</file>

<file path=ppt/slides/_rels/slide4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17.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56.png"/></Relationships>
</file>

<file path=ppt/slides/_rels/slide4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17.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57.png"/></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4.svg"/><Relationship Id="rId3" Type="http://schemas.openxmlformats.org/officeDocument/2006/relationships/diagramLayout" Target="../diagrams/layout1.xml"/><Relationship Id="rId21" Type="http://schemas.openxmlformats.org/officeDocument/2006/relationships/image" Target="../media/image15.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3.png"/><Relationship Id="rId25" Type="http://schemas.openxmlformats.org/officeDocument/2006/relationships/slide" Target="slide10.xml"/><Relationship Id="rId2" Type="http://schemas.openxmlformats.org/officeDocument/2006/relationships/diagramData" Target="../diagrams/data1.xml"/><Relationship Id="rId16" Type="http://schemas.openxmlformats.org/officeDocument/2006/relationships/image" Target="../media/image4.svg"/><Relationship Id="rId20" Type="http://schemas.openxmlformats.org/officeDocument/2006/relationships/slide" Target="slide6.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9.png"/><Relationship Id="rId24" Type="http://schemas.openxmlformats.org/officeDocument/2006/relationships/slide" Target="slide9.xml"/><Relationship Id="rId5" Type="http://schemas.openxmlformats.org/officeDocument/2006/relationships/diagramColors" Target="../diagrams/colors1.xml"/><Relationship Id="rId15" Type="http://schemas.openxmlformats.org/officeDocument/2006/relationships/image" Target="../media/image3.png"/><Relationship Id="rId23" Type="http://schemas.openxmlformats.org/officeDocument/2006/relationships/slide" Target="slide8.xml"/><Relationship Id="rId10" Type="http://schemas.openxmlformats.org/officeDocument/2006/relationships/image" Target="../media/image8.svg"/><Relationship Id="rId19" Type="http://schemas.openxmlformats.org/officeDocument/2006/relationships/image" Target="../media/image15.png"/><Relationship Id="rId4" Type="http://schemas.openxmlformats.org/officeDocument/2006/relationships/diagramQuickStyle" Target="../diagrams/quickStyle1.xml"/><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slide" Target="slide7.xml"/></Relationships>
</file>

<file path=ppt/slides/_rels/slide5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17.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58.jpeg"/></Relationships>
</file>

<file path=ppt/slides/_rels/slide5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6.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17.svg"/><Relationship Id="rId9" Type="http://schemas.openxmlformats.org/officeDocument/2006/relationships/image" Target="../media/image7.png"/><Relationship Id="rId14" Type="http://schemas.openxmlformats.org/officeDocument/2006/relationships/image" Target="../media/image12.svg"/></Relationships>
</file>

<file path=ppt/slides/_rels/slide5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17.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59.png"/></Relationships>
</file>

<file path=ppt/slides/_rels/slide5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7.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5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17.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60.png"/></Relationships>
</file>

<file path=ppt/slides/_rels/slide5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17.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62.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61.jpeg"/></Relationships>
</file>

<file path=ppt/slides/_rels/slide5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s>
</file>

<file path=ppt/slides/_rels/slide5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svg"/><Relationship Id="rId3" Type="http://schemas.microsoft.com/office/2007/relationships/hdphoto" Target="../media/hdphoto1.wdp"/><Relationship Id="rId7" Type="http://schemas.openxmlformats.org/officeDocument/2006/relationships/image" Target="../media/image8.svg"/><Relationship Id="rId12" Type="http://schemas.openxmlformats.org/officeDocument/2006/relationships/image" Target="../media/image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7.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6.png"/></Relationships>
</file>

<file path=ppt/slides/_rels/slide5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svg"/><Relationship Id="rId3" Type="http://schemas.openxmlformats.org/officeDocument/2006/relationships/image" Target="../media/image6.svg"/><Relationship Id="rId7" Type="http://schemas.openxmlformats.org/officeDocument/2006/relationships/image" Target="../media/image8.svg"/><Relationship Id="rId12"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microsoft.com/office/2007/relationships/hdphoto" Target="../media/hdphoto2.wdp"/><Relationship Id="rId15" Type="http://schemas.openxmlformats.org/officeDocument/2006/relationships/image" Target="../media/image17.svg"/><Relationship Id="rId10" Type="http://schemas.openxmlformats.org/officeDocument/2006/relationships/image" Target="../media/image11.png"/><Relationship Id="rId4" Type="http://schemas.openxmlformats.org/officeDocument/2006/relationships/image" Target="../media/image64.png"/><Relationship Id="rId9" Type="http://schemas.openxmlformats.org/officeDocument/2006/relationships/image" Target="../media/image10.svg"/><Relationship Id="rId14" Type="http://schemas.openxmlformats.org/officeDocument/2006/relationships/image" Target="../media/image16.png"/></Relationships>
</file>

<file path=ppt/slides/_rels/slide5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s>
</file>

<file path=ppt/slides/_rels/slide6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s>
</file>

<file path=ppt/slides/_rels/slide6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s>
</file>

<file path=ppt/slides/_rels/slide6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17" Type="http://schemas.microsoft.com/office/2007/relationships/hdphoto" Target="../media/hdphoto4.wdp"/><Relationship Id="rId2" Type="http://schemas.openxmlformats.org/officeDocument/2006/relationships/image" Target="../media/image5.png"/><Relationship Id="rId16"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5" Type="http://schemas.microsoft.com/office/2007/relationships/hdphoto" Target="../media/hdphoto3.wdp"/><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65.png"/></Relationships>
</file>

<file path=ppt/slides/_rels/slide6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17" Type="http://schemas.microsoft.com/office/2007/relationships/hdphoto" Target="../media/hdphoto4.wdp"/><Relationship Id="rId2" Type="http://schemas.openxmlformats.org/officeDocument/2006/relationships/image" Target="../media/image5.png"/><Relationship Id="rId16"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5" Type="http://schemas.microsoft.com/office/2007/relationships/hdphoto" Target="../media/hdphoto3.wdp"/><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65.png"/></Relationships>
</file>

<file path=ppt/slides/_rels/slide6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s>
</file>

<file path=ppt/slides/_rels/slide6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svg"/><Relationship Id="rId3" Type="http://schemas.openxmlformats.org/officeDocument/2006/relationships/image" Target="../media/image17.svg"/><Relationship Id="rId7" Type="http://schemas.openxmlformats.org/officeDocument/2006/relationships/image" Target="../media/image8.svg"/><Relationship Id="rId12"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6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svg"/><Relationship Id="rId3" Type="http://schemas.openxmlformats.org/officeDocument/2006/relationships/image" Target="../media/image17.svg"/><Relationship Id="rId7" Type="http://schemas.openxmlformats.org/officeDocument/2006/relationships/image" Target="../media/image8.svg"/><Relationship Id="rId12"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68.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67.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691429">
            <a:off x="8554118" y="4983982"/>
            <a:ext cx="8641349" cy="5573670"/>
          </a:xfrm>
          <a:custGeom>
            <a:avLst/>
            <a:gdLst/>
            <a:ahLst/>
            <a:cxnLst/>
            <a:rect l="l" t="t" r="r" b="b"/>
            <a:pathLst>
              <a:path w="8641349" h="5573670">
                <a:moveTo>
                  <a:pt x="0" y="0"/>
                </a:moveTo>
                <a:lnTo>
                  <a:pt x="8641350" y="0"/>
                </a:lnTo>
                <a:lnTo>
                  <a:pt x="8641350" y="5573671"/>
                </a:lnTo>
                <a:lnTo>
                  <a:pt x="0" y="5573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grpSp>
        <p:nvGrpSpPr>
          <p:cNvPr id="3" name="Group 3"/>
          <p:cNvGrpSpPr/>
          <p:nvPr/>
        </p:nvGrpSpPr>
        <p:grpSpPr>
          <a:xfrm rot="-127428">
            <a:off x="1103261" y="4850298"/>
            <a:ext cx="10401895" cy="4216708"/>
            <a:chOff x="0" y="0"/>
            <a:chExt cx="4514841" cy="1830221"/>
          </a:xfrm>
        </p:grpSpPr>
        <p:sp>
          <p:nvSpPr>
            <p:cNvPr id="4" name="Freeform 4"/>
            <p:cNvSpPr/>
            <p:nvPr/>
          </p:nvSpPr>
          <p:spPr>
            <a:xfrm>
              <a:off x="0" y="0"/>
              <a:ext cx="4514841" cy="1830221"/>
            </a:xfrm>
            <a:custGeom>
              <a:avLst/>
              <a:gdLst/>
              <a:ahLst/>
              <a:cxnLst/>
              <a:rect l="l" t="t" r="r" b="b"/>
              <a:pathLst>
                <a:path w="4514841" h="1830221">
                  <a:moveTo>
                    <a:pt x="74428" y="0"/>
                  </a:moveTo>
                  <a:lnTo>
                    <a:pt x="4440413" y="0"/>
                  </a:lnTo>
                  <a:cubicBezTo>
                    <a:pt x="4481518" y="0"/>
                    <a:pt x="4514841" y="33323"/>
                    <a:pt x="4514841" y="74428"/>
                  </a:cubicBezTo>
                  <a:lnTo>
                    <a:pt x="4514841" y="1755793"/>
                  </a:lnTo>
                  <a:cubicBezTo>
                    <a:pt x="4514841" y="1796898"/>
                    <a:pt x="4481518" y="1830221"/>
                    <a:pt x="4440413" y="1830221"/>
                  </a:cubicBezTo>
                  <a:lnTo>
                    <a:pt x="74428" y="1830221"/>
                  </a:lnTo>
                  <a:cubicBezTo>
                    <a:pt x="33323" y="1830221"/>
                    <a:pt x="0" y="1796898"/>
                    <a:pt x="0" y="1755793"/>
                  </a:cubicBezTo>
                  <a:lnTo>
                    <a:pt x="0" y="74428"/>
                  </a:lnTo>
                  <a:cubicBezTo>
                    <a:pt x="0" y="33323"/>
                    <a:pt x="33323" y="0"/>
                    <a:pt x="74428" y="0"/>
                  </a:cubicBezTo>
                  <a:close/>
                </a:path>
              </a:pathLst>
            </a:custGeom>
            <a:solidFill>
              <a:srgbClr val="FFFFFF"/>
            </a:solidFill>
            <a:ln w="161925" cap="rnd">
              <a:solidFill>
                <a:srgbClr val="5E83DF"/>
              </a:solidFill>
              <a:prstDash val="solid"/>
              <a:round/>
            </a:ln>
          </p:spPr>
          <p:txBody>
            <a:bodyPr/>
            <a:lstStyle/>
            <a:p>
              <a:endParaRPr lang="ar-EG"/>
            </a:p>
          </p:txBody>
        </p:sp>
        <p:sp>
          <p:nvSpPr>
            <p:cNvPr id="5" name="TextBox 5"/>
            <p:cNvSpPr txBox="1"/>
            <p:nvPr/>
          </p:nvSpPr>
          <p:spPr>
            <a:xfrm>
              <a:off x="0" y="-57150"/>
              <a:ext cx="4514841" cy="1887371"/>
            </a:xfrm>
            <a:prstGeom prst="rect">
              <a:avLst/>
            </a:prstGeom>
          </p:spPr>
          <p:txBody>
            <a:bodyPr lIns="42538" tIns="42538" rIns="42538" bIns="42538" rtlCol="0" anchor="ctr"/>
            <a:lstStyle/>
            <a:p>
              <a:pPr algn="ctr">
                <a:lnSpc>
                  <a:spcPts val="3640"/>
                </a:lnSpc>
                <a:spcBef>
                  <a:spcPct val="0"/>
                </a:spcBef>
              </a:pPr>
              <a:endParaRPr/>
            </a:p>
          </p:txBody>
        </p:sp>
      </p:grpSp>
      <p:sp>
        <p:nvSpPr>
          <p:cNvPr id="6" name="Freeform 6"/>
          <p:cNvSpPr/>
          <p:nvPr/>
        </p:nvSpPr>
        <p:spPr>
          <a:xfrm rot="-1691429">
            <a:off x="-3719968" y="-920741"/>
            <a:ext cx="8641349" cy="5573670"/>
          </a:xfrm>
          <a:custGeom>
            <a:avLst/>
            <a:gdLst/>
            <a:ahLst/>
            <a:cxnLst/>
            <a:rect l="l" t="t" r="r" b="b"/>
            <a:pathLst>
              <a:path w="8641349" h="5573670">
                <a:moveTo>
                  <a:pt x="0" y="0"/>
                </a:moveTo>
                <a:lnTo>
                  <a:pt x="8641349" y="0"/>
                </a:lnTo>
                <a:lnTo>
                  <a:pt x="8641349" y="5573670"/>
                </a:lnTo>
                <a:lnTo>
                  <a:pt x="0" y="55736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grpSp>
        <p:nvGrpSpPr>
          <p:cNvPr id="7" name="Group 7"/>
          <p:cNvGrpSpPr/>
          <p:nvPr/>
        </p:nvGrpSpPr>
        <p:grpSpPr>
          <a:xfrm rot="-471484">
            <a:off x="1463261" y="2519522"/>
            <a:ext cx="3378077" cy="2500803"/>
            <a:chOff x="0" y="0"/>
            <a:chExt cx="1466221" cy="1085449"/>
          </a:xfrm>
        </p:grpSpPr>
        <p:sp>
          <p:nvSpPr>
            <p:cNvPr id="8" name="Freeform 8"/>
            <p:cNvSpPr/>
            <p:nvPr/>
          </p:nvSpPr>
          <p:spPr>
            <a:xfrm>
              <a:off x="0" y="0"/>
              <a:ext cx="1466221" cy="1085449"/>
            </a:xfrm>
            <a:custGeom>
              <a:avLst/>
              <a:gdLst/>
              <a:ahLst/>
              <a:cxnLst/>
              <a:rect l="l" t="t" r="r" b="b"/>
              <a:pathLst>
                <a:path w="1466221" h="1085449">
                  <a:moveTo>
                    <a:pt x="229181" y="0"/>
                  </a:moveTo>
                  <a:lnTo>
                    <a:pt x="1237040" y="0"/>
                  </a:lnTo>
                  <a:cubicBezTo>
                    <a:pt x="1363613" y="0"/>
                    <a:pt x="1466221" y="102608"/>
                    <a:pt x="1466221" y="229181"/>
                  </a:cubicBezTo>
                  <a:lnTo>
                    <a:pt x="1466221" y="856268"/>
                  </a:lnTo>
                  <a:cubicBezTo>
                    <a:pt x="1466221" y="982841"/>
                    <a:pt x="1363613" y="1085449"/>
                    <a:pt x="1237040" y="1085449"/>
                  </a:cubicBezTo>
                  <a:lnTo>
                    <a:pt x="229181" y="1085449"/>
                  </a:lnTo>
                  <a:cubicBezTo>
                    <a:pt x="102608" y="1085449"/>
                    <a:pt x="0" y="982841"/>
                    <a:pt x="0" y="856268"/>
                  </a:cubicBezTo>
                  <a:lnTo>
                    <a:pt x="0" y="229181"/>
                  </a:lnTo>
                  <a:cubicBezTo>
                    <a:pt x="0" y="102608"/>
                    <a:pt x="102608" y="0"/>
                    <a:pt x="229181" y="0"/>
                  </a:cubicBezTo>
                  <a:close/>
                </a:path>
              </a:pathLst>
            </a:custGeom>
            <a:solidFill>
              <a:srgbClr val="5E83DF"/>
            </a:solidFill>
            <a:ln w="161925" cap="rnd">
              <a:solidFill>
                <a:srgbClr val="FFFFFF"/>
              </a:solidFill>
              <a:prstDash val="solid"/>
              <a:round/>
            </a:ln>
          </p:spPr>
          <p:txBody>
            <a:bodyPr/>
            <a:lstStyle/>
            <a:p>
              <a:endParaRPr lang="ar-EG"/>
            </a:p>
          </p:txBody>
        </p:sp>
        <p:sp>
          <p:nvSpPr>
            <p:cNvPr id="9" name="TextBox 9"/>
            <p:cNvSpPr txBox="1"/>
            <p:nvPr/>
          </p:nvSpPr>
          <p:spPr>
            <a:xfrm>
              <a:off x="0" y="-57150"/>
              <a:ext cx="1466221" cy="1142599"/>
            </a:xfrm>
            <a:prstGeom prst="rect">
              <a:avLst/>
            </a:prstGeom>
          </p:spPr>
          <p:txBody>
            <a:bodyPr lIns="42538" tIns="42538" rIns="42538" bIns="42538" rtlCol="0" anchor="ctr"/>
            <a:lstStyle/>
            <a:p>
              <a:pPr algn="ctr">
                <a:lnSpc>
                  <a:spcPts val="3640"/>
                </a:lnSpc>
                <a:spcBef>
                  <a:spcPct val="0"/>
                </a:spcBef>
              </a:pPr>
              <a:endParaRPr/>
            </a:p>
          </p:txBody>
        </p:sp>
      </p:grpSp>
      <p:sp>
        <p:nvSpPr>
          <p:cNvPr id="10" name="Freeform 10"/>
          <p:cNvSpPr/>
          <p:nvPr/>
        </p:nvSpPr>
        <p:spPr>
          <a:xfrm rot="1166122">
            <a:off x="6771008" y="85863"/>
            <a:ext cx="11766242" cy="6375164"/>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1" name="TextBox 11"/>
          <p:cNvSpPr txBox="1"/>
          <p:nvPr/>
        </p:nvSpPr>
        <p:spPr>
          <a:xfrm rot="-137848">
            <a:off x="1577814" y="5222005"/>
            <a:ext cx="9445152" cy="3282950"/>
          </a:xfrm>
          <a:prstGeom prst="rect">
            <a:avLst/>
          </a:prstGeom>
        </p:spPr>
        <p:txBody>
          <a:bodyPr lIns="0" tIns="0" rIns="0" bIns="0" rtlCol="0" anchor="t">
            <a:spAutoFit/>
          </a:bodyPr>
          <a:lstStyle/>
          <a:p>
            <a:pPr algn="ctr">
              <a:lnSpc>
                <a:spcPts val="13300"/>
              </a:lnSpc>
            </a:pPr>
            <a:r>
              <a:rPr lang="en-US" sz="9300" dirty="0">
                <a:solidFill>
                  <a:srgbClr val="FF8C00"/>
                </a:solidFill>
                <a:latin typeface="Sunday"/>
                <a:ea typeface="Sunday"/>
                <a:cs typeface="Sunday"/>
                <a:sym typeface="Sunday"/>
              </a:rPr>
              <a:t>Space y launch data analysis</a:t>
            </a:r>
          </a:p>
        </p:txBody>
      </p:sp>
      <p:sp>
        <p:nvSpPr>
          <p:cNvPr id="12" name="TextBox 12"/>
          <p:cNvSpPr txBox="1"/>
          <p:nvPr/>
        </p:nvSpPr>
        <p:spPr>
          <a:xfrm rot="-471484">
            <a:off x="1966222" y="3170538"/>
            <a:ext cx="2389085" cy="1321435"/>
          </a:xfrm>
          <a:prstGeom prst="rect">
            <a:avLst/>
          </a:prstGeom>
        </p:spPr>
        <p:txBody>
          <a:bodyPr lIns="0" tIns="0" rIns="0" bIns="0" rtlCol="0" anchor="t">
            <a:spAutoFit/>
          </a:bodyPr>
          <a:lstStyle/>
          <a:p>
            <a:pPr algn="ctr">
              <a:lnSpc>
                <a:spcPts val="10070"/>
              </a:lnSpc>
            </a:pPr>
            <a:r>
              <a:rPr lang="en-US" sz="9500">
                <a:solidFill>
                  <a:srgbClr val="FF8C00"/>
                </a:solidFill>
                <a:latin typeface="Sunday"/>
                <a:ea typeface="Sunday"/>
                <a:cs typeface="Sunday"/>
                <a:sym typeface="Sunday"/>
              </a:rPr>
              <a:t>The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4737313" y="-121899"/>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sp>
        <p:nvSpPr>
          <p:cNvPr id="3" name="TextBox 19">
            <a:extLst>
              <a:ext uri="{FF2B5EF4-FFF2-40B4-BE49-F238E27FC236}">
                <a16:creationId xmlns:a16="http://schemas.microsoft.com/office/drawing/2014/main" id="{0BF8B854-9016-6E8B-782B-F3CB33CBDB39}"/>
              </a:ext>
            </a:extLst>
          </p:cNvPr>
          <p:cNvSpPr txBox="1"/>
          <p:nvPr/>
        </p:nvSpPr>
        <p:spPr>
          <a:xfrm>
            <a:off x="685800" y="342900"/>
            <a:ext cx="9982200" cy="1583767"/>
          </a:xfrm>
          <a:prstGeom prst="rect">
            <a:avLst/>
          </a:prstGeom>
        </p:spPr>
        <p:txBody>
          <a:bodyPr wrap="square" lIns="0" tIns="0" rIns="0" bIns="0" rtlCol="0" anchor="t">
            <a:spAutoFit/>
          </a:bodyPr>
          <a:lstStyle/>
          <a:p>
            <a:pPr>
              <a:lnSpc>
                <a:spcPts val="13299"/>
              </a:lnSpc>
            </a:pPr>
            <a:r>
              <a:rPr lang="en-US" sz="9499" dirty="0">
                <a:solidFill>
                  <a:srgbClr val="FF8C00"/>
                </a:solidFill>
                <a:latin typeface="Sunday"/>
                <a:ea typeface="Sunday"/>
                <a:cs typeface="Sunday"/>
                <a:sym typeface="Sunday"/>
              </a:rPr>
              <a:t>Aya </a:t>
            </a:r>
            <a:r>
              <a:rPr lang="en-US" sz="9499" dirty="0" err="1">
                <a:solidFill>
                  <a:srgbClr val="FF8C00"/>
                </a:solidFill>
                <a:latin typeface="Sunday"/>
                <a:ea typeface="Sunday"/>
                <a:cs typeface="Sunday"/>
                <a:sym typeface="Sunday"/>
              </a:rPr>
              <a:t>reda</a:t>
            </a:r>
            <a:endParaRPr lang="en-US" sz="9499" dirty="0">
              <a:solidFill>
                <a:srgbClr val="FF8C00"/>
              </a:solidFill>
              <a:latin typeface="Sunday"/>
              <a:ea typeface="Sunday"/>
              <a:cs typeface="Sunday"/>
              <a:sym typeface="Sunday"/>
            </a:endParaRPr>
          </a:p>
        </p:txBody>
      </p:sp>
      <p:pic>
        <p:nvPicPr>
          <p:cNvPr id="4" name="Graphic 3" descr="Saturn with solid fill">
            <a:extLst>
              <a:ext uri="{FF2B5EF4-FFF2-40B4-BE49-F238E27FC236}">
                <a16:creationId xmlns:a16="http://schemas.microsoft.com/office/drawing/2014/main" id="{FC04BA11-E221-B694-5251-09EE6CB59E3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6520" y="2247900"/>
            <a:ext cx="1905000" cy="1905000"/>
          </a:xfrm>
          <a:prstGeom prst="rect">
            <a:avLst/>
          </a:prstGeom>
        </p:spPr>
      </p:pic>
      <p:sp>
        <p:nvSpPr>
          <p:cNvPr id="5" name="TextBox 4">
            <a:extLst>
              <a:ext uri="{FF2B5EF4-FFF2-40B4-BE49-F238E27FC236}">
                <a16:creationId xmlns:a16="http://schemas.microsoft.com/office/drawing/2014/main" id="{0D45DF40-1E88-50AA-82EB-3F8E8CEFF5E9}"/>
              </a:ext>
            </a:extLst>
          </p:cNvPr>
          <p:cNvSpPr txBox="1"/>
          <p:nvPr/>
        </p:nvSpPr>
        <p:spPr>
          <a:xfrm>
            <a:off x="4602480" y="240030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dirty="0" err="1">
                <a:effectLst/>
                <a:latin typeface="Times New Roman" panose="02020603050405020304" pitchFamily="18" charset="0"/>
                <a:ea typeface="SimSun" panose="02010600030101010101" pitchFamily="2" charset="-122"/>
              </a:rPr>
              <a:t>MLflow</a:t>
            </a:r>
            <a:r>
              <a:rPr lang="en-US" sz="8800" b="1" dirty="0">
                <a:effectLst/>
                <a:latin typeface="Times New Roman" panose="02020603050405020304" pitchFamily="18" charset="0"/>
                <a:ea typeface="SimSun" panose="02010600030101010101" pitchFamily="2" charset="-122"/>
              </a:rPr>
              <a:t> Integration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7" name="TextBox 6">
            <a:extLst>
              <a:ext uri="{FF2B5EF4-FFF2-40B4-BE49-F238E27FC236}">
                <a16:creationId xmlns:a16="http://schemas.microsoft.com/office/drawing/2014/main" id="{CB321DA9-C0B7-25BC-D7B4-2A34664C98E7}"/>
              </a:ext>
            </a:extLst>
          </p:cNvPr>
          <p:cNvSpPr txBox="1"/>
          <p:nvPr/>
        </p:nvSpPr>
        <p:spPr>
          <a:xfrm>
            <a:off x="4572000" y="476250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dirty="0">
                <a:effectLst/>
                <a:latin typeface="Times New Roman" panose="02020603050405020304" pitchFamily="18" charset="0"/>
                <a:ea typeface="SimSun" panose="02010600030101010101" pitchFamily="2" charset="-122"/>
              </a:rPr>
              <a:t>Deployment</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8" name="Graphic 7" descr="Saturn with solid fill">
            <a:extLst>
              <a:ext uri="{FF2B5EF4-FFF2-40B4-BE49-F238E27FC236}">
                <a16:creationId xmlns:a16="http://schemas.microsoft.com/office/drawing/2014/main" id="{B7B1AE1E-FB07-6709-6D75-17C7A93C801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4686300"/>
            <a:ext cx="1905000" cy="1905000"/>
          </a:xfrm>
          <a:prstGeom prst="rect">
            <a:avLst/>
          </a:prstGeom>
        </p:spPr>
      </p:pic>
      <p:sp>
        <p:nvSpPr>
          <p:cNvPr id="9" name="TextBox 8">
            <a:extLst>
              <a:ext uri="{FF2B5EF4-FFF2-40B4-BE49-F238E27FC236}">
                <a16:creationId xmlns:a16="http://schemas.microsoft.com/office/drawing/2014/main" id="{D40366E7-0348-183B-91CA-55A92D11C600}"/>
              </a:ext>
            </a:extLst>
          </p:cNvPr>
          <p:cNvSpPr txBox="1"/>
          <p:nvPr/>
        </p:nvSpPr>
        <p:spPr>
          <a:xfrm>
            <a:off x="4572000" y="73261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dirty="0">
                <a:effectLst/>
                <a:latin typeface="Times New Roman" panose="02020603050405020304" pitchFamily="18" charset="0"/>
                <a:ea typeface="SimSun" panose="02010600030101010101" pitchFamily="2" charset="-122"/>
              </a:rPr>
              <a:t>Conclusion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C6D32BDD-E0B2-EA48-F2D7-7B8AD37B45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7200900"/>
            <a:ext cx="1905000" cy="1905000"/>
          </a:xfrm>
          <a:prstGeom prst="rect">
            <a:avLst/>
          </a:prstGeom>
        </p:spPr>
      </p:pic>
    </p:spTree>
    <p:extLst>
      <p:ext uri="{BB962C8B-B14F-4D97-AF65-F5344CB8AC3E}">
        <p14:creationId xmlns:p14="http://schemas.microsoft.com/office/powerpoint/2010/main" val="1372008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Rocket with solid fill">
            <a:extLst>
              <a:ext uri="{FF2B5EF4-FFF2-40B4-BE49-F238E27FC236}">
                <a16:creationId xmlns:a16="http://schemas.microsoft.com/office/drawing/2014/main" id="{C04153A0-88D7-B296-10FB-EA99B78AB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0737691" y="1181100"/>
            <a:ext cx="4883309" cy="4883309"/>
          </a:xfrm>
          <a:prstGeom prst="rect">
            <a:avLst/>
          </a:prstGeom>
        </p:spPr>
      </p:pic>
      <p:sp>
        <p:nvSpPr>
          <p:cNvPr id="36" name="Oval 35">
            <a:extLst>
              <a:ext uri="{FF2B5EF4-FFF2-40B4-BE49-F238E27FC236}">
                <a16:creationId xmlns:a16="http://schemas.microsoft.com/office/drawing/2014/main" id="{5FFB965C-B75D-1FD1-B40B-BDA73F2E2D06}"/>
              </a:ext>
            </a:extLst>
          </p:cNvPr>
          <p:cNvSpPr/>
          <p:nvPr/>
        </p:nvSpPr>
        <p:spPr>
          <a:xfrm>
            <a:off x="7239000" y="3238500"/>
            <a:ext cx="3810000" cy="381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1BA31E1-8938-AE3E-ACBB-325AC757AC80}"/>
              </a:ext>
            </a:extLst>
          </p:cNvPr>
          <p:cNvSpPr txBox="1"/>
          <p:nvPr/>
        </p:nvSpPr>
        <p:spPr>
          <a:xfrm>
            <a:off x="7467600" y="3943172"/>
            <a:ext cx="3352800" cy="2400657"/>
          </a:xfrm>
          <a:prstGeom prst="rect">
            <a:avLst/>
          </a:prstGeom>
          <a:noFill/>
        </p:spPr>
        <p:txBody>
          <a:bodyPr wrap="square" rtlCol="0">
            <a:spAutoFit/>
          </a:bodyPr>
          <a:lstStyle/>
          <a:p>
            <a:r>
              <a:rPr lang="en-US" sz="6600" dirty="0">
                <a:solidFill>
                  <a:schemeClr val="bg1"/>
                </a:solidFill>
              </a:rPr>
              <a:t>Project Elements</a:t>
            </a:r>
          </a:p>
          <a:p>
            <a:endParaRPr lang="en-US" dirty="0">
              <a:solidFill>
                <a:schemeClr val="bg1"/>
              </a:solidFill>
            </a:endParaRPr>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pic>
        <p:nvPicPr>
          <p:cNvPr id="4" name="Graphic 3" descr="Rocket with solid fill">
            <a:extLst>
              <a:ext uri="{FF2B5EF4-FFF2-40B4-BE49-F238E27FC236}">
                <a16:creationId xmlns:a16="http://schemas.microsoft.com/office/drawing/2014/main" id="{9B42FFD1-0002-A6D6-5486-3A46F530F2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742468">
            <a:off x="6101263" y="-1008197"/>
            <a:ext cx="4883309" cy="4883309"/>
          </a:xfrm>
          <a:prstGeom prst="rect">
            <a:avLst/>
          </a:prstGeom>
        </p:spPr>
      </p:pic>
      <p:pic>
        <p:nvPicPr>
          <p:cNvPr id="14" name="Graphic 13" descr="Rocket with solid fill">
            <a:extLst>
              <a:ext uri="{FF2B5EF4-FFF2-40B4-BE49-F238E27FC236}">
                <a16:creationId xmlns:a16="http://schemas.microsoft.com/office/drawing/2014/main" id="{25C3A9E1-26AC-E16B-C586-F6CEECA61C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5486469">
            <a:off x="4717949" y="5899049"/>
            <a:ext cx="4883309" cy="4883309"/>
          </a:xfrm>
          <a:prstGeom prst="rect">
            <a:avLst/>
          </a:prstGeom>
        </p:spPr>
      </p:pic>
      <p:pic>
        <p:nvPicPr>
          <p:cNvPr id="18" name="Graphic 17" descr="Rocket with solid fill">
            <a:extLst>
              <a:ext uri="{FF2B5EF4-FFF2-40B4-BE49-F238E27FC236}">
                <a16:creationId xmlns:a16="http://schemas.microsoft.com/office/drawing/2014/main" id="{A476C025-8761-DAD1-19B9-9C3B551D0A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4040" y="1714500"/>
            <a:ext cx="4883309" cy="4883309"/>
          </a:xfrm>
          <a:prstGeom prst="rect">
            <a:avLst/>
          </a:prstGeom>
        </p:spPr>
      </p:pic>
      <p:sp>
        <p:nvSpPr>
          <p:cNvPr id="26" name="TextBox 25">
            <a:extLst>
              <a:ext uri="{FF2B5EF4-FFF2-40B4-BE49-F238E27FC236}">
                <a16:creationId xmlns:a16="http://schemas.microsoft.com/office/drawing/2014/main" id="{FD7465E5-C9C7-43F7-C4F3-8760E62DB63B}"/>
              </a:ext>
            </a:extLst>
          </p:cNvPr>
          <p:cNvSpPr txBox="1"/>
          <p:nvPr/>
        </p:nvSpPr>
        <p:spPr>
          <a:xfrm rot="2487557">
            <a:off x="12220374" y="3455000"/>
            <a:ext cx="2209800" cy="461665"/>
          </a:xfrm>
          <a:prstGeom prst="rect">
            <a:avLst/>
          </a:prstGeom>
          <a:noFill/>
        </p:spPr>
        <p:txBody>
          <a:bodyPr wrap="square">
            <a:spAutoFit/>
          </a:bodyPr>
          <a:lstStyle/>
          <a:p>
            <a:r>
              <a:rPr lang="en-US" sz="2400" b="1" dirty="0">
                <a:solidFill>
                  <a:schemeClr val="bg1"/>
                </a:solidFill>
                <a:effectLst/>
                <a:latin typeface="Times New Roman" panose="02020603050405020304" pitchFamily="18" charset="0"/>
                <a:ea typeface="SimSun" panose="02010600030101010101" pitchFamily="2" charset="-122"/>
              </a:rPr>
              <a:t>Data Analysis</a:t>
            </a:r>
            <a:endParaRPr lang="en-US" sz="2400" dirty="0">
              <a:solidFill>
                <a:schemeClr val="bg1"/>
              </a:solidFill>
            </a:endParaRPr>
          </a:p>
        </p:txBody>
      </p:sp>
      <p:sp>
        <p:nvSpPr>
          <p:cNvPr id="28" name="TextBox 27">
            <a:extLst>
              <a:ext uri="{FF2B5EF4-FFF2-40B4-BE49-F238E27FC236}">
                <a16:creationId xmlns:a16="http://schemas.microsoft.com/office/drawing/2014/main" id="{09494D09-39B2-6D43-265F-00EB3B8644D9}"/>
              </a:ext>
            </a:extLst>
          </p:cNvPr>
          <p:cNvSpPr txBox="1"/>
          <p:nvPr/>
        </p:nvSpPr>
        <p:spPr>
          <a:xfrm>
            <a:off x="7620000" y="1028700"/>
            <a:ext cx="2057400" cy="707886"/>
          </a:xfrm>
          <a:prstGeom prst="rect">
            <a:avLst/>
          </a:prstGeom>
          <a:noFill/>
        </p:spPr>
        <p:txBody>
          <a:bodyPr wrap="square">
            <a:spAutoFit/>
          </a:bodyPr>
          <a:lstStyle/>
          <a:p>
            <a:r>
              <a:rPr lang="en-US" sz="2000" b="1" dirty="0">
                <a:solidFill>
                  <a:schemeClr val="bg1"/>
                </a:solidFill>
                <a:effectLst/>
                <a:latin typeface="Times New Roman" panose="02020603050405020304" pitchFamily="18" charset="0"/>
                <a:ea typeface="SimSun" panose="02010600030101010101" pitchFamily="2" charset="-122"/>
              </a:rPr>
              <a:t>Data Collection and Exploration</a:t>
            </a:r>
            <a:endParaRPr lang="en-US" sz="2000" dirty="0">
              <a:solidFill>
                <a:schemeClr val="bg1"/>
              </a:solidFill>
            </a:endParaRPr>
          </a:p>
        </p:txBody>
      </p:sp>
      <p:sp>
        <p:nvSpPr>
          <p:cNvPr id="30" name="TextBox 29">
            <a:extLst>
              <a:ext uri="{FF2B5EF4-FFF2-40B4-BE49-F238E27FC236}">
                <a16:creationId xmlns:a16="http://schemas.microsoft.com/office/drawing/2014/main" id="{B0D83612-96E0-7739-135C-18935F2CCA6C}"/>
              </a:ext>
            </a:extLst>
          </p:cNvPr>
          <p:cNvSpPr txBox="1"/>
          <p:nvPr/>
        </p:nvSpPr>
        <p:spPr>
          <a:xfrm rot="2253307">
            <a:off x="6118003" y="8049496"/>
            <a:ext cx="2514600" cy="677108"/>
          </a:xfrm>
          <a:prstGeom prst="rect">
            <a:avLst/>
          </a:prstGeom>
          <a:noFill/>
        </p:spPr>
        <p:txBody>
          <a:bodyPr wrap="square">
            <a:spAutoFit/>
          </a:bodyPr>
          <a:lstStyle/>
          <a:p>
            <a:r>
              <a:rPr lang="en-US" sz="1900" b="1" dirty="0">
                <a:solidFill>
                  <a:schemeClr val="bg1"/>
                </a:solidFill>
                <a:latin typeface="Times New Roman" panose="02020603050405020304" pitchFamily="18" charset="0"/>
                <a:cs typeface="Times New Roman" panose="02020603050405020304" pitchFamily="18" charset="0"/>
              </a:rPr>
              <a:t>Machine Learning Model Development</a:t>
            </a:r>
          </a:p>
        </p:txBody>
      </p:sp>
      <p:sp>
        <p:nvSpPr>
          <p:cNvPr id="32" name="TextBox 31">
            <a:extLst>
              <a:ext uri="{FF2B5EF4-FFF2-40B4-BE49-F238E27FC236}">
                <a16:creationId xmlns:a16="http://schemas.microsoft.com/office/drawing/2014/main" id="{CA1BB4F7-8157-2736-B06C-935D6B8E0055}"/>
              </a:ext>
            </a:extLst>
          </p:cNvPr>
          <p:cNvSpPr txBox="1"/>
          <p:nvPr/>
        </p:nvSpPr>
        <p:spPr>
          <a:xfrm rot="18881798">
            <a:off x="3233622" y="3492262"/>
            <a:ext cx="2209800" cy="1015663"/>
          </a:xfrm>
          <a:prstGeom prst="rect">
            <a:avLst/>
          </a:prstGeom>
          <a:noFill/>
        </p:spPr>
        <p:txBody>
          <a:bodyPr wrap="square">
            <a:spAutoFit/>
          </a:bodyPr>
          <a:lstStyle/>
          <a:p>
            <a:r>
              <a:rPr lang="en-US" sz="2000" b="1" dirty="0" err="1">
                <a:solidFill>
                  <a:schemeClr val="bg1"/>
                </a:solidFill>
                <a:latin typeface="Times New Roman" panose="02020603050405020304" pitchFamily="18" charset="0"/>
                <a:cs typeface="Times New Roman" panose="02020603050405020304" pitchFamily="18" charset="0"/>
              </a:rPr>
              <a:t>MLOps</a:t>
            </a:r>
            <a:r>
              <a:rPr lang="en-US" sz="2000" b="1" dirty="0">
                <a:solidFill>
                  <a:schemeClr val="bg1"/>
                </a:solidFill>
                <a:latin typeface="Times New Roman" panose="02020603050405020304" pitchFamily="18" charset="0"/>
                <a:cs typeface="Times New Roman" panose="02020603050405020304" pitchFamily="18" charset="0"/>
              </a:rPr>
              <a:t>, Deployment, and Final Presentation </a:t>
            </a:r>
          </a:p>
        </p:txBody>
      </p:sp>
      <p:pic>
        <p:nvPicPr>
          <p:cNvPr id="34" name="Graphic 33" descr="Fireworks outline">
            <a:extLst>
              <a:ext uri="{FF2B5EF4-FFF2-40B4-BE49-F238E27FC236}">
                <a16:creationId xmlns:a16="http://schemas.microsoft.com/office/drawing/2014/main" id="{0CF86648-4943-1D83-4BB8-9C6B9D37BD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7600" y="3543300"/>
            <a:ext cx="3429000" cy="3429000"/>
          </a:xfrm>
          <a:prstGeom prst="rect">
            <a:avLst/>
          </a:prstGeom>
        </p:spPr>
      </p:pic>
      <p:pic>
        <p:nvPicPr>
          <p:cNvPr id="5" name="Graphic 4" descr="Rocket with solid fill">
            <a:extLst>
              <a:ext uri="{FF2B5EF4-FFF2-40B4-BE49-F238E27FC236}">
                <a16:creationId xmlns:a16="http://schemas.microsoft.com/office/drawing/2014/main" id="{C61BE839-3455-CCE8-2C57-CBC1EF5EE4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1182198">
            <a:off x="10972800" y="5426551"/>
            <a:ext cx="4883309" cy="4883309"/>
          </a:xfrm>
          <a:prstGeom prst="rect">
            <a:avLst/>
          </a:prstGeom>
        </p:spPr>
      </p:pic>
      <p:sp>
        <p:nvSpPr>
          <p:cNvPr id="11" name="TextBox 10">
            <a:extLst>
              <a:ext uri="{FF2B5EF4-FFF2-40B4-BE49-F238E27FC236}">
                <a16:creationId xmlns:a16="http://schemas.microsoft.com/office/drawing/2014/main" id="{980A22E8-0DF1-3623-E866-D0B7AA56D178}"/>
              </a:ext>
            </a:extLst>
          </p:cNvPr>
          <p:cNvSpPr txBox="1"/>
          <p:nvPr/>
        </p:nvSpPr>
        <p:spPr>
          <a:xfrm rot="19186244">
            <a:off x="12448725" y="7327657"/>
            <a:ext cx="2245380" cy="830997"/>
          </a:xfrm>
          <a:prstGeom prst="rect">
            <a:avLst/>
          </a:prstGeom>
          <a:noFill/>
        </p:spPr>
        <p:txBody>
          <a:bodyPr wrap="square">
            <a:spAutoFit/>
          </a:bodyPr>
          <a:lstStyle/>
          <a:p>
            <a:r>
              <a:rPr lang="en-US" sz="2400" dirty="0">
                <a:solidFill>
                  <a:schemeClr val="bg1"/>
                </a:solidFill>
                <a:latin typeface="Times New Roman" panose="02020603050405020304" pitchFamily="18" charset="0"/>
                <a:ea typeface="Sunday"/>
                <a:cs typeface="Times New Roman" panose="02020603050405020304" pitchFamily="18" charset="0"/>
                <a:sym typeface="Sunday"/>
              </a:rPr>
              <a:t>Data </a:t>
            </a:r>
            <a:r>
              <a:rPr lang="en-US" sz="2400" b="1" dirty="0">
                <a:solidFill>
                  <a:schemeClr val="bg1"/>
                </a:solidFill>
                <a:latin typeface="Times New Roman" panose="02020603050405020304" pitchFamily="18" charset="0"/>
                <a:ea typeface="Sunday"/>
                <a:cs typeface="Times New Roman" panose="02020603050405020304" pitchFamily="18" charset="0"/>
                <a:sym typeface="Sunday"/>
              </a:rPr>
              <a:t>visualization</a:t>
            </a:r>
            <a:endParaRPr lang="en-US" sz="2400" b="1"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B850B4DD-1E3A-0DD6-62F0-9A978AFBC095}"/>
                  </a:ext>
                </a:extLst>
              </p:cNvPr>
              <p:cNvGraphicFramePr>
                <a:graphicFrameLocks noChangeAspect="1"/>
              </p:cNvGraphicFramePr>
              <p:nvPr>
                <p:extLst>
                  <p:ext uri="{D42A27DB-BD31-4B8C-83A1-F6EECF244321}">
                    <p14:modId xmlns:p14="http://schemas.microsoft.com/office/powerpoint/2010/main" val="2415085053"/>
                  </p:ext>
                </p:extLst>
              </p:nvPr>
            </p:nvGraphicFramePr>
            <p:xfrm>
              <a:off x="7620000" y="876300"/>
              <a:ext cx="1862416" cy="1047750"/>
            </p:xfrm>
            <a:graphic>
              <a:graphicData uri="http://schemas.microsoft.com/office/powerpoint/2016/sectionzoom">
                <psez:sectionZm>
                  <psez:sectionZmObj sectionId="{0C9BD369-17BA-434B-8A1D-F0C8785A00F2}">
                    <psez:zmPr id="{13CA7991-4E88-40CE-9D66-D33EC95F6EC6}" imageType="cover" transitionDur="1000">
                      <p166:blipFill xmlns:p166="http://schemas.microsoft.com/office/powerpoint/2016/6/main">
                        <a:blip r:embed="rId10"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862416" cy="1047750"/>
                        </a:xfrm>
                        <a:prstGeom prst="rect">
                          <a:avLst/>
                        </a:prstGeom>
                        <a:noFill/>
                        <a:ln w="3175">
                          <a:noFill/>
                        </a:ln>
                        <a:effectLst>
                          <a:innerShdw blurRad="63500" dist="50800" dir="13500000">
                            <a:srgbClr val="0070C0">
                              <a:alpha val="50000"/>
                            </a:srgbClr>
                          </a:innerShdw>
                          <a:reflection endPos="0" dir="5400000" sy="-100000" algn="bl" rotWithShape="0"/>
                        </a:effectLst>
                      </p166:spPr>
                    </psez:zmPr>
                  </psez:sectionZmObj>
                </psez:sectionZm>
              </a:graphicData>
            </a:graphic>
          </p:graphicFrame>
        </mc:Choice>
        <mc:Fallback xmlns="">
          <p:pic>
            <p:nvPicPr>
              <p:cNvPr id="13" name="Section Zoom 12">
                <a:hlinkClick r:id="rId11" action="ppaction://hlinksldjump"/>
                <a:extLst>
                  <a:ext uri="{FF2B5EF4-FFF2-40B4-BE49-F238E27FC236}">
                    <a16:creationId xmlns:a16="http://schemas.microsoft.com/office/drawing/2014/main" id="{B850B4DD-1E3A-0DD6-62F0-9A978AFBC095}"/>
                  </a:ext>
                </a:extLst>
              </p:cNvPr>
              <p:cNvPicPr>
                <a:picLocks noGrp="1" noRot="1" noChangeAspect="1" noMove="1" noResize="1" noEditPoints="1" noAdjustHandles="1" noChangeArrowheads="1" noChangeShapeType="1"/>
              </p:cNvPicPr>
              <p:nvPr/>
            </p:nvPicPr>
            <p:blipFill>
              <a:blip r:embed="rId12" cstate="print">
                <a:extLst>
                  <a:ext uri="{28A0092B-C50C-407E-A947-70E740481C1C}">
                    <a14:useLocalDpi xmlns:a14="http://schemas.microsoft.com/office/drawing/2010/main" val="0"/>
                  </a:ext>
                </a:extLst>
              </a:blip>
              <a:stretch>
                <a:fillRect/>
              </a:stretch>
            </p:blipFill>
            <p:spPr>
              <a:xfrm>
                <a:off x="7620000" y="876300"/>
                <a:ext cx="1862416" cy="1047750"/>
              </a:xfrm>
              <a:prstGeom prst="rect">
                <a:avLst/>
              </a:prstGeom>
              <a:noFill/>
              <a:ln w="3175">
                <a:noFill/>
              </a:ln>
              <a:effectLst>
                <a:innerShdw blurRad="63500" dist="50800" dir="13500000">
                  <a:srgbClr val="0070C0">
                    <a:alpha val="50000"/>
                  </a:srgbClr>
                </a:innerShdw>
                <a:reflection endPos="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25" name="Section Zoom 24">
                <a:extLst>
                  <a:ext uri="{FF2B5EF4-FFF2-40B4-BE49-F238E27FC236}">
                    <a16:creationId xmlns:a16="http://schemas.microsoft.com/office/drawing/2014/main" id="{CE0F7D48-D125-2C76-1124-1B47E9F9BE9B}"/>
                  </a:ext>
                </a:extLst>
              </p:cNvPr>
              <p:cNvGraphicFramePr>
                <a:graphicFrameLocks noChangeAspect="1"/>
              </p:cNvGraphicFramePr>
              <p:nvPr>
                <p:extLst>
                  <p:ext uri="{D42A27DB-BD31-4B8C-83A1-F6EECF244321}">
                    <p14:modId xmlns:p14="http://schemas.microsoft.com/office/powerpoint/2010/main" val="2840658760"/>
                  </p:ext>
                </p:extLst>
              </p:nvPr>
            </p:nvGraphicFramePr>
            <p:xfrm rot="2037682">
              <a:off x="6064978" y="7667685"/>
              <a:ext cx="1688130" cy="949701"/>
            </p:xfrm>
            <a:graphic>
              <a:graphicData uri="http://schemas.microsoft.com/office/powerpoint/2016/sectionzoom">
                <psez:sectionZm>
                  <psez:sectionZmObj sectionId="{BB11EC9E-4EEF-42CA-A062-A33860190A90}">
                    <psez:zmPr id="{98D7907E-C1EF-4FB5-8983-ECF734C0B7C6}" imageType="cover" transitionDur="1000">
                      <p166:blipFill xmlns:p166="http://schemas.microsoft.com/office/powerpoint/2016/6/main">
                        <a:blip r:embed="rId10" cstate="print">
                          <a:extLst>
                            <a:ext uri="{28A0092B-C50C-407E-A947-70E740481C1C}">
                              <a14:useLocalDpi xmlns:a14="http://schemas.microsoft.com/office/drawing/2010/main" val="0"/>
                            </a:ext>
                          </a:extLst>
                        </a:blip>
                        <a:stretch>
                          <a:fillRect/>
                        </a:stretch>
                      </p166:blipFill>
                      <p166:spPr xmlns:p166="http://schemas.microsoft.com/office/powerpoint/2016/6/main">
                        <a:xfrm rot="2037682">
                          <a:off x="0" y="0"/>
                          <a:ext cx="1688130" cy="949701"/>
                        </a:xfrm>
                        <a:prstGeom prst="rect">
                          <a:avLst/>
                        </a:prstGeom>
                        <a:ln w="3175">
                          <a:noFill/>
                        </a:ln>
                      </p166:spPr>
                    </psez:zmPr>
                  </psez:sectionZmObj>
                </psez:sectionZm>
              </a:graphicData>
            </a:graphic>
          </p:graphicFrame>
        </mc:Choice>
        <mc:Fallback xmlns="">
          <p:pic>
            <p:nvPicPr>
              <p:cNvPr id="25" name="Section Zoom 24">
                <a:hlinkClick r:id="rId13" action="ppaction://hlinksldjump"/>
                <a:extLst>
                  <a:ext uri="{FF2B5EF4-FFF2-40B4-BE49-F238E27FC236}">
                    <a16:creationId xmlns:a16="http://schemas.microsoft.com/office/drawing/2014/main" id="{CE0F7D48-D125-2C76-1124-1B47E9F9BE9B}"/>
                  </a:ext>
                </a:extLst>
              </p:cNvPr>
              <p:cNvPicPr>
                <a:picLocks noGrp="1" noRot="1" noChangeAspect="1" noMove="1" noResize="1" noEditPoints="1" noAdjustHandles="1" noChangeArrowheads="1" noChangeShapeType="1"/>
              </p:cNvPicPr>
              <p:nvPr/>
            </p:nvPicPr>
            <p:blipFill>
              <a:blip r:embed="rId12" cstate="print">
                <a:extLst>
                  <a:ext uri="{28A0092B-C50C-407E-A947-70E740481C1C}">
                    <a14:useLocalDpi xmlns:a14="http://schemas.microsoft.com/office/drawing/2010/main" val="0"/>
                  </a:ext>
                </a:extLst>
              </a:blip>
              <a:stretch>
                <a:fillRect/>
              </a:stretch>
            </p:blipFill>
            <p:spPr>
              <a:xfrm rot="2037682">
                <a:off x="6064978" y="7667685"/>
                <a:ext cx="1688130" cy="949701"/>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29" name="Section Zoom 28">
                <a:extLst>
                  <a:ext uri="{FF2B5EF4-FFF2-40B4-BE49-F238E27FC236}">
                    <a16:creationId xmlns:a16="http://schemas.microsoft.com/office/drawing/2014/main" id="{5AFB9522-DD96-9321-2B7E-46AF12436E02}"/>
                  </a:ext>
                </a:extLst>
              </p:cNvPr>
              <p:cNvGraphicFramePr>
                <a:graphicFrameLocks noChangeAspect="1"/>
              </p:cNvGraphicFramePr>
              <p:nvPr>
                <p:extLst>
                  <p:ext uri="{D42A27DB-BD31-4B8C-83A1-F6EECF244321}">
                    <p14:modId xmlns:p14="http://schemas.microsoft.com/office/powerpoint/2010/main" val="3863372861"/>
                  </p:ext>
                </p:extLst>
              </p:nvPr>
            </p:nvGraphicFramePr>
            <p:xfrm rot="19291824">
              <a:off x="3416043" y="3305513"/>
              <a:ext cx="2096562" cy="1179475"/>
            </p:xfrm>
            <a:graphic>
              <a:graphicData uri="http://schemas.microsoft.com/office/powerpoint/2016/sectionzoom">
                <psez:sectionZm>
                  <psez:sectionZmObj sectionId="{41A5C3AE-83A0-4D4F-96E3-9F5A475148AF}">
                    <psez:zmPr id="{889F51B3-8CD1-4720-A7E1-341CE22846F2}" imageType="cover" transitionDur="1000">
                      <p166:blipFill xmlns:p166="http://schemas.microsoft.com/office/powerpoint/2016/6/main">
                        <a:blip r:embed="rId10" cstate="print">
                          <a:extLst>
                            <a:ext uri="{28A0092B-C50C-407E-A947-70E740481C1C}">
                              <a14:useLocalDpi xmlns:a14="http://schemas.microsoft.com/office/drawing/2010/main" val="0"/>
                            </a:ext>
                          </a:extLst>
                        </a:blip>
                        <a:stretch>
                          <a:fillRect/>
                        </a:stretch>
                      </p166:blipFill>
                      <p166:spPr xmlns:p166="http://schemas.microsoft.com/office/powerpoint/2016/6/main">
                        <a:xfrm rot="19291824">
                          <a:off x="0" y="0"/>
                          <a:ext cx="2096562" cy="1179475"/>
                        </a:xfrm>
                        <a:prstGeom prst="rect">
                          <a:avLst/>
                        </a:prstGeom>
                        <a:ln w="3175">
                          <a:noFill/>
                        </a:ln>
                      </p166:spPr>
                    </psez:zmPr>
                  </psez:sectionZmObj>
                </psez:sectionZm>
              </a:graphicData>
            </a:graphic>
          </p:graphicFrame>
        </mc:Choice>
        <mc:Fallback xmlns="">
          <p:pic>
            <p:nvPicPr>
              <p:cNvPr id="29" name="Section Zoom 28">
                <a:hlinkClick r:id="rId14" action="ppaction://hlinksldjump"/>
                <a:extLst>
                  <a:ext uri="{FF2B5EF4-FFF2-40B4-BE49-F238E27FC236}">
                    <a16:creationId xmlns:a16="http://schemas.microsoft.com/office/drawing/2014/main" id="{5AFB9522-DD96-9321-2B7E-46AF12436E02}"/>
                  </a:ext>
                </a:extLst>
              </p:cNvPr>
              <p:cNvPicPr>
                <a:picLocks noGrp="1" noRot="1" noChangeAspect="1" noMove="1" noResize="1" noEditPoints="1" noAdjustHandles="1" noChangeArrowheads="1" noChangeShapeType="1"/>
              </p:cNvPicPr>
              <p:nvPr/>
            </p:nvPicPr>
            <p:blipFill>
              <a:blip r:embed="rId12" cstate="print">
                <a:extLst>
                  <a:ext uri="{28A0092B-C50C-407E-A947-70E740481C1C}">
                    <a14:useLocalDpi xmlns:a14="http://schemas.microsoft.com/office/drawing/2010/main" val="0"/>
                  </a:ext>
                </a:extLst>
              </a:blip>
              <a:stretch>
                <a:fillRect/>
              </a:stretch>
            </p:blipFill>
            <p:spPr>
              <a:xfrm rot="19291824">
                <a:off x="3416043" y="3305513"/>
                <a:ext cx="2096562" cy="1179475"/>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D7744C51-CC7B-D9D1-73CA-C94006233DAD}"/>
                  </a:ext>
                </a:extLst>
              </p:cNvPr>
              <p:cNvGraphicFramePr>
                <a:graphicFrameLocks noChangeAspect="1"/>
              </p:cNvGraphicFramePr>
              <p:nvPr>
                <p:extLst>
                  <p:ext uri="{D42A27DB-BD31-4B8C-83A1-F6EECF244321}">
                    <p14:modId xmlns:p14="http://schemas.microsoft.com/office/powerpoint/2010/main" val="2483553659"/>
                  </p:ext>
                </p:extLst>
              </p:nvPr>
            </p:nvGraphicFramePr>
            <p:xfrm rot="2472366">
              <a:off x="12406622" y="3289513"/>
              <a:ext cx="2249759" cy="1265660"/>
            </p:xfrm>
            <a:graphic>
              <a:graphicData uri="http://schemas.microsoft.com/office/powerpoint/2016/sectionzoom">
                <psez:sectionZm>
                  <psez:sectionZmObj sectionId="{42C8839C-6002-4A0A-AE90-3A8FEB00E152}">
                    <psez:zmPr id="{C24687A0-E0BB-4EB7-8A70-1626349DB8D3}" imageType="cover" transitionDur="1000">
                      <p166:blipFill xmlns:p166="http://schemas.microsoft.com/office/powerpoint/2016/6/main">
                        <a:blip r:embed="rId10" cstate="print">
                          <a:extLst>
                            <a:ext uri="{28A0092B-C50C-407E-A947-70E740481C1C}">
                              <a14:useLocalDpi xmlns:a14="http://schemas.microsoft.com/office/drawing/2010/main" val="0"/>
                            </a:ext>
                          </a:extLst>
                        </a:blip>
                        <a:stretch>
                          <a:fillRect/>
                        </a:stretch>
                      </p166:blipFill>
                      <p166:spPr xmlns:p166="http://schemas.microsoft.com/office/powerpoint/2016/6/main">
                        <a:xfrm rot="2472366">
                          <a:off x="0" y="0"/>
                          <a:ext cx="2249759" cy="1265660"/>
                        </a:xfrm>
                        <a:prstGeom prst="rect">
                          <a:avLst/>
                        </a:prstGeom>
                        <a:ln w="3175">
                          <a:noFill/>
                        </a:ln>
                      </p166:spPr>
                    </psez:zmPr>
                  </psez:sectionZmObj>
                </psez:sectionZm>
              </a:graphicData>
            </a:graphic>
          </p:graphicFrame>
        </mc:Choice>
        <mc:Fallback xmlns="">
          <p:pic>
            <p:nvPicPr>
              <p:cNvPr id="7" name="Section Zoom 6">
                <a:hlinkClick r:id="rId15" action="ppaction://hlinksldjump"/>
                <a:extLst>
                  <a:ext uri="{FF2B5EF4-FFF2-40B4-BE49-F238E27FC236}">
                    <a16:creationId xmlns:a16="http://schemas.microsoft.com/office/drawing/2014/main" id="{D7744C51-CC7B-D9D1-73CA-C94006233DAD}"/>
                  </a:ext>
                </a:extLst>
              </p:cNvPr>
              <p:cNvPicPr>
                <a:picLocks noGrp="1" noRot="1" noChangeAspect="1" noMove="1" noResize="1" noEditPoints="1" noAdjustHandles="1" noChangeArrowheads="1" noChangeShapeType="1"/>
              </p:cNvPicPr>
              <p:nvPr/>
            </p:nvPicPr>
            <p:blipFill>
              <a:blip r:embed="rId12" cstate="print">
                <a:extLst>
                  <a:ext uri="{28A0092B-C50C-407E-A947-70E740481C1C}">
                    <a14:useLocalDpi xmlns:a14="http://schemas.microsoft.com/office/drawing/2010/main" val="0"/>
                  </a:ext>
                </a:extLst>
              </a:blip>
              <a:stretch>
                <a:fillRect/>
              </a:stretch>
            </p:blipFill>
            <p:spPr>
              <a:xfrm rot="2472366">
                <a:off x="12406622" y="3289513"/>
                <a:ext cx="2249759" cy="1265660"/>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54B5E79F-8D24-3F94-851E-8CBB9A1FF6B8}"/>
                  </a:ext>
                </a:extLst>
              </p:cNvPr>
              <p:cNvGraphicFramePr>
                <a:graphicFrameLocks noChangeAspect="1"/>
              </p:cNvGraphicFramePr>
              <p:nvPr>
                <p:extLst>
                  <p:ext uri="{D42A27DB-BD31-4B8C-83A1-F6EECF244321}">
                    <p14:modId xmlns:p14="http://schemas.microsoft.com/office/powerpoint/2010/main" val="2386152250"/>
                  </p:ext>
                </p:extLst>
              </p:nvPr>
            </p:nvGraphicFramePr>
            <p:xfrm rot="19268940">
              <a:off x="12169265" y="7543332"/>
              <a:ext cx="1967803" cy="1107038"/>
            </p:xfrm>
            <a:graphic>
              <a:graphicData uri="http://schemas.microsoft.com/office/powerpoint/2016/sectionzoom">
                <psez:sectionZm>
                  <psez:sectionZmObj sectionId="{67C12FA9-F2F1-44D6-A568-CC1A596C95E7}">
                    <psez:zmPr id="{8E130AEF-65CF-42F0-9064-6E5BE0BCB802}" imageType="cover" transitionDur="1000">
                      <p166:blipFill xmlns:p166="http://schemas.microsoft.com/office/powerpoint/2016/6/main">
                        <a:blip r:embed="rId10" cstate="print">
                          <a:extLst>
                            <a:ext uri="{28A0092B-C50C-407E-A947-70E740481C1C}">
                              <a14:useLocalDpi xmlns:a14="http://schemas.microsoft.com/office/drawing/2010/main" val="0"/>
                            </a:ext>
                          </a:extLst>
                        </a:blip>
                        <a:stretch>
                          <a:fillRect/>
                        </a:stretch>
                      </p166:blipFill>
                      <p166:spPr xmlns:p166="http://schemas.microsoft.com/office/powerpoint/2016/6/main">
                        <a:xfrm rot="19268940">
                          <a:off x="0" y="0"/>
                          <a:ext cx="1967803" cy="1107038"/>
                        </a:xfrm>
                        <a:prstGeom prst="rect">
                          <a:avLst/>
                        </a:prstGeom>
                        <a:ln w="3175">
                          <a:noFill/>
                        </a:ln>
                      </p166:spPr>
                    </psez:zmPr>
                  </psez:sectionZmObj>
                </psez:sectionZm>
              </a:graphicData>
            </a:graphic>
          </p:graphicFrame>
        </mc:Choice>
        <mc:Fallback xmlns="">
          <p:pic>
            <p:nvPicPr>
              <p:cNvPr id="10" name="Section Zoom 9">
                <a:hlinkClick r:id="rId16" action="ppaction://hlinksldjump"/>
                <a:extLst>
                  <a:ext uri="{FF2B5EF4-FFF2-40B4-BE49-F238E27FC236}">
                    <a16:creationId xmlns:a16="http://schemas.microsoft.com/office/drawing/2014/main" id="{54B5E79F-8D24-3F94-851E-8CBB9A1FF6B8}"/>
                  </a:ext>
                </a:extLst>
              </p:cNvPr>
              <p:cNvPicPr>
                <a:picLocks noGrp="1" noRot="1" noChangeAspect="1" noMove="1" noResize="1" noEditPoints="1" noAdjustHandles="1" noChangeArrowheads="1" noChangeShapeType="1"/>
              </p:cNvPicPr>
              <p:nvPr/>
            </p:nvPicPr>
            <p:blipFill>
              <a:blip r:embed="rId12" cstate="print">
                <a:extLst>
                  <a:ext uri="{28A0092B-C50C-407E-A947-70E740481C1C}">
                    <a14:useLocalDpi xmlns:a14="http://schemas.microsoft.com/office/drawing/2010/main" val="0"/>
                  </a:ext>
                </a:extLst>
              </a:blip>
              <a:stretch>
                <a:fillRect/>
              </a:stretch>
            </p:blipFill>
            <p:spPr>
              <a:xfrm rot="19268940">
                <a:off x="12169265" y="7543332"/>
                <a:ext cx="1967803" cy="1107038"/>
              </a:xfrm>
              <a:prstGeom prst="rect">
                <a:avLst/>
              </a:prstGeom>
              <a:ln w="3175">
                <a:noFill/>
              </a:ln>
            </p:spPr>
          </p:pic>
        </mc:Fallback>
      </mc:AlternateContent>
    </p:spTree>
    <p:extLst>
      <p:ext uri="{BB962C8B-B14F-4D97-AF65-F5344CB8AC3E}">
        <p14:creationId xmlns:p14="http://schemas.microsoft.com/office/powerpoint/2010/main" val="2325914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nodeType="withEffect">
                                  <p:stCondLst>
                                    <p:cond delay="0"/>
                                  </p:stCondLst>
                                  <p:childTnLst>
                                    <p:animScale>
                                      <p:cBhvr>
                                        <p:cTn id="6" dur="2000" fill="hold"/>
                                        <p:tgtEl>
                                          <p:spTgt spid="3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19" name="TextBox 19"/>
          <p:cNvSpPr txBox="1"/>
          <p:nvPr/>
        </p:nvSpPr>
        <p:spPr>
          <a:xfrm>
            <a:off x="-609600" y="1028700"/>
            <a:ext cx="16306800" cy="1510029"/>
          </a:xfrm>
          <a:prstGeom prst="rect">
            <a:avLst/>
          </a:prstGeom>
        </p:spPr>
        <p:txBody>
          <a:bodyPr wrap="square" lIns="0" tIns="0" rIns="0" bIns="0" rtlCol="0" anchor="t">
            <a:spAutoFit/>
          </a:bodyPr>
          <a:lstStyle/>
          <a:p>
            <a:pPr algn="ctr">
              <a:lnSpc>
                <a:spcPts val="13299"/>
              </a:lnSpc>
            </a:pPr>
            <a:r>
              <a:rPr lang="en-US" sz="6600" dirty="0">
                <a:solidFill>
                  <a:srgbClr val="FF8C00"/>
                </a:solidFill>
                <a:latin typeface="Sunday"/>
                <a:ea typeface="Sunday"/>
                <a:cs typeface="Sunday"/>
                <a:sym typeface="Sunday"/>
              </a:rPr>
              <a:t>Data collection and exploration</a:t>
            </a:r>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4737313" y="-121899"/>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6520" y="31623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323850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Collection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552450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Exploration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5448300"/>
            <a:ext cx="1905000" cy="1905000"/>
          </a:xfrm>
          <a:prstGeom prst="rect">
            <a:avLst/>
          </a:prstGeom>
        </p:spPr>
      </p:pic>
    </p:spTree>
    <p:extLst>
      <p:ext uri="{BB962C8B-B14F-4D97-AF65-F5344CB8AC3E}">
        <p14:creationId xmlns:p14="http://schemas.microsoft.com/office/powerpoint/2010/main" val="4218960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6735AB9-E68C-3057-CB49-DC49B39BF8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05800" y="6362700"/>
            <a:ext cx="9202020" cy="1936750"/>
          </a:xfrm>
          <a:prstGeom prst="rect">
            <a:avLst/>
          </a:prstGeom>
          <a:noFill/>
          <a:ln>
            <a:noFill/>
          </a:ln>
        </p:spPr>
      </p:pic>
      <p:pic>
        <p:nvPicPr>
          <p:cNvPr id="8" name="Picture 7">
            <a:extLst>
              <a:ext uri="{FF2B5EF4-FFF2-40B4-BE49-F238E27FC236}">
                <a16:creationId xmlns:a16="http://schemas.microsoft.com/office/drawing/2014/main" id="{5B2C2D15-DD77-417C-1406-BD3CF5824C29}"/>
              </a:ext>
            </a:extLst>
          </p:cNvPr>
          <p:cNvPicPr>
            <a:picLocks noChangeAspect="1"/>
          </p:cNvPicPr>
          <p:nvPr/>
        </p:nvPicPr>
        <p:blipFill>
          <a:blip r:embed="rId3">
            <a:extLst>
              <a:ext uri="{28A0092B-C50C-407E-A947-70E740481C1C}">
                <a14:useLocalDpi xmlns:a14="http://schemas.microsoft.com/office/drawing/2010/main" val="0"/>
              </a:ext>
            </a:extLst>
          </a:blip>
          <a:srcRect l="5930" t="8099" r="30993"/>
          <a:stretch/>
        </p:blipFill>
        <p:spPr bwMode="auto">
          <a:xfrm>
            <a:off x="1143000" y="4000500"/>
            <a:ext cx="6858000" cy="5166731"/>
          </a:xfrm>
          <a:prstGeom prst="rect">
            <a:avLst/>
          </a:prstGeom>
          <a:noFill/>
          <a:ln>
            <a:noFill/>
          </a:ln>
        </p:spPr>
      </p:pic>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a:p>
        </p:txBody>
      </p:sp>
      <p:sp>
        <p:nvSpPr>
          <p:cNvPr id="19" name="TextBox 19"/>
          <p:cNvSpPr txBox="1"/>
          <p:nvPr/>
        </p:nvSpPr>
        <p:spPr>
          <a:xfrm>
            <a:off x="-609600" y="-342900"/>
            <a:ext cx="16306800" cy="1510029"/>
          </a:xfrm>
          <a:prstGeom prst="rect">
            <a:avLst/>
          </a:prstGeom>
        </p:spPr>
        <p:txBody>
          <a:bodyPr wrap="square" lIns="0" tIns="0" rIns="0" bIns="0" rtlCol="0" anchor="t">
            <a:spAutoFit/>
          </a:bodyPr>
          <a:lstStyle/>
          <a:p>
            <a:pPr algn="ctr">
              <a:lnSpc>
                <a:spcPts val="13299"/>
              </a:lnSpc>
            </a:pPr>
            <a:r>
              <a:rPr lang="en-US" sz="6600" dirty="0">
                <a:solidFill>
                  <a:srgbClr val="FF8C00"/>
                </a:solidFill>
                <a:latin typeface="Sunday"/>
                <a:ea typeface="Sunday"/>
                <a:cs typeface="Sunday"/>
                <a:sym typeface="Sunday"/>
              </a:rPr>
              <a:t>Data collection and exploration</a:t>
            </a:r>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8471113" y="-1874501"/>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0800000">
            <a:off x="14097000" y="-952500"/>
            <a:ext cx="4572000" cy="4572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1295400" y="118110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Collection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102979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Exploration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67000" y="10401300"/>
            <a:ext cx="1905000" cy="1905000"/>
          </a:xfrm>
          <a:prstGeom prst="rect">
            <a:avLst/>
          </a:prstGeom>
        </p:spPr>
      </p:pic>
      <p:sp>
        <p:nvSpPr>
          <p:cNvPr id="5" name="TextBox 4">
            <a:extLst>
              <a:ext uri="{FF2B5EF4-FFF2-40B4-BE49-F238E27FC236}">
                <a16:creationId xmlns:a16="http://schemas.microsoft.com/office/drawing/2014/main" id="{A826F95E-92A0-ECD9-DBBA-87AD851FD0BC}"/>
              </a:ext>
            </a:extLst>
          </p:cNvPr>
          <p:cNvSpPr txBox="1"/>
          <p:nvPr/>
        </p:nvSpPr>
        <p:spPr>
          <a:xfrm>
            <a:off x="1295400" y="3056250"/>
            <a:ext cx="13671550" cy="821700"/>
          </a:xfrm>
          <a:prstGeom prst="rect">
            <a:avLst/>
          </a:prstGeom>
          <a:noFill/>
        </p:spPr>
        <p:txBody>
          <a:bodyPr wrap="square">
            <a:spAutoFit/>
          </a:bodyPr>
          <a:lstStyle/>
          <a:p>
            <a:pPr marL="0" marR="0">
              <a:lnSpc>
                <a:spcPct val="115000"/>
              </a:lnSpc>
              <a:spcBef>
                <a:spcPts val="0"/>
              </a:spcBef>
              <a:spcAft>
                <a:spcPts val="1000"/>
              </a:spcAft>
            </a:pPr>
            <a:r>
              <a:rPr lang="en-US" sz="4400" b="1" i="1" dirty="0">
                <a:effectLst/>
                <a:latin typeface="Times New Roman" panose="02020603050405020304" pitchFamily="18" charset="0"/>
                <a:ea typeface="SimSun" panose="02010600030101010101" pitchFamily="2" charset="-122"/>
                <a:cs typeface="Times New Roman" panose="02020603050405020304" pitchFamily="18" charset="0"/>
              </a:rPr>
              <a:t>Data Source</a:t>
            </a:r>
            <a:r>
              <a:rPr lang="en-US" sz="4400" i="1"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4400" dirty="0">
                <a:effectLst/>
                <a:latin typeface="Times New Roman" panose="02020603050405020304" pitchFamily="18" charset="0"/>
                <a:ea typeface="SimSun" panose="02010600030101010101" pitchFamily="2" charset="-122"/>
                <a:cs typeface="Times New Roman" panose="02020603050405020304" pitchFamily="18" charset="0"/>
              </a:rPr>
              <a:t> The dataset is sourced from the </a:t>
            </a:r>
            <a:r>
              <a:rPr lang="en-US" sz="4400" dirty="0" err="1">
                <a:effectLst/>
                <a:latin typeface="Times New Roman" panose="02020603050405020304" pitchFamily="18" charset="0"/>
                <a:ea typeface="SimSun" panose="02010600030101010101" pitchFamily="2" charset="-122"/>
                <a:cs typeface="Times New Roman" panose="02020603050405020304" pitchFamily="18" charset="0"/>
              </a:rPr>
              <a:t>SpaceY</a:t>
            </a:r>
            <a:r>
              <a:rPr lang="en-US" sz="4400" dirty="0">
                <a:effectLst/>
                <a:latin typeface="Times New Roman" panose="02020603050405020304" pitchFamily="18" charset="0"/>
                <a:ea typeface="SimSun" panose="02010600030101010101" pitchFamily="2" charset="-122"/>
                <a:cs typeface="Times New Roman" panose="02020603050405020304" pitchFamily="18" charset="0"/>
              </a:rPr>
              <a:t> API.</a:t>
            </a:r>
            <a:endParaRPr lang="en-US" sz="44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18522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19" name="TextBox 19"/>
          <p:cNvSpPr txBox="1"/>
          <p:nvPr/>
        </p:nvSpPr>
        <p:spPr>
          <a:xfrm>
            <a:off x="-609600" y="-342900"/>
            <a:ext cx="16306800" cy="1510029"/>
          </a:xfrm>
          <a:prstGeom prst="rect">
            <a:avLst/>
          </a:prstGeom>
        </p:spPr>
        <p:txBody>
          <a:bodyPr wrap="square" lIns="0" tIns="0" rIns="0" bIns="0" rtlCol="0" anchor="t">
            <a:spAutoFit/>
          </a:bodyPr>
          <a:lstStyle/>
          <a:p>
            <a:pPr algn="ctr">
              <a:lnSpc>
                <a:spcPts val="13299"/>
              </a:lnSpc>
            </a:pPr>
            <a:r>
              <a:rPr lang="en-US" sz="6600" dirty="0">
                <a:solidFill>
                  <a:srgbClr val="FF8C00"/>
                </a:solidFill>
                <a:latin typeface="Sunday"/>
                <a:ea typeface="Sunday"/>
                <a:cs typeface="Sunday"/>
                <a:sym typeface="Sunday"/>
              </a:rPr>
              <a:t>Data collection and exploration</a:t>
            </a:r>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8471113" y="-1874501"/>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14097000" y="-952500"/>
            <a:ext cx="4572000" cy="4572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1295400" y="118110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Collection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102979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Exploration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10401300"/>
            <a:ext cx="1905000" cy="1905000"/>
          </a:xfrm>
          <a:prstGeom prst="rect">
            <a:avLst/>
          </a:prstGeom>
        </p:spPr>
      </p:pic>
      <p:sp>
        <p:nvSpPr>
          <p:cNvPr id="5" name="TextBox 4">
            <a:extLst>
              <a:ext uri="{FF2B5EF4-FFF2-40B4-BE49-F238E27FC236}">
                <a16:creationId xmlns:a16="http://schemas.microsoft.com/office/drawing/2014/main" id="{A826F95E-92A0-ECD9-DBBA-87AD851FD0BC}"/>
              </a:ext>
            </a:extLst>
          </p:cNvPr>
          <p:cNvSpPr txBox="1"/>
          <p:nvPr/>
        </p:nvSpPr>
        <p:spPr>
          <a:xfrm>
            <a:off x="533400" y="3056250"/>
            <a:ext cx="17526000" cy="755400"/>
          </a:xfrm>
          <a:prstGeom prst="rect">
            <a:avLst/>
          </a:prstGeom>
          <a:noFill/>
        </p:spPr>
        <p:txBody>
          <a:bodyPr wrap="square">
            <a:spAutoFit/>
          </a:bodyPr>
          <a:lstStyle/>
          <a:p>
            <a:pPr marL="0" marR="0">
              <a:lnSpc>
                <a:spcPct val="115000"/>
              </a:lnSpc>
              <a:spcBef>
                <a:spcPts val="0"/>
              </a:spcBef>
              <a:spcAft>
                <a:spcPts val="1000"/>
              </a:spcAft>
            </a:pPr>
            <a:r>
              <a:rPr lang="en-US" sz="4000" b="1" i="1" dirty="0">
                <a:effectLst/>
                <a:latin typeface="Times New Roman" panose="02020603050405020304" pitchFamily="18" charset="0"/>
                <a:ea typeface="SimSun" panose="02010600030101010101" pitchFamily="2" charset="-122"/>
                <a:cs typeface="Times New Roman" panose="02020603050405020304" pitchFamily="18" charset="0"/>
              </a:rPr>
              <a:t>Data Source</a:t>
            </a:r>
            <a:r>
              <a:rPr lang="en-US" sz="4000" i="1"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4000" dirty="0">
                <a:effectLst/>
                <a:latin typeface="Times New Roman" panose="02020603050405020304" pitchFamily="18" charset="0"/>
                <a:ea typeface="SimSun" panose="02010600030101010101" pitchFamily="2" charset="-122"/>
                <a:cs typeface="Times New Roman" panose="02020603050405020304" pitchFamily="18" charset="0"/>
              </a:rPr>
              <a:t> The dataset is sourced from </a:t>
            </a:r>
            <a:r>
              <a:rPr lang="en-US" sz="4000" dirty="0" err="1">
                <a:effectLst/>
                <a:latin typeface="Times New Roman" panose="02020603050405020304" pitchFamily="18" charset="0"/>
                <a:ea typeface="SimSun" panose="02010600030101010101" pitchFamily="2" charset="-122"/>
                <a:cs typeface="Times New Roman" panose="02020603050405020304" pitchFamily="18" charset="0"/>
              </a:rPr>
              <a:t>wikipedia</a:t>
            </a:r>
            <a:r>
              <a:rPr lang="en-US" sz="4000" dirty="0">
                <a:effectLst/>
                <a:latin typeface="Times New Roman" panose="02020603050405020304" pitchFamily="18" charset="0"/>
                <a:ea typeface="SimSun" panose="02010600030101010101" pitchFamily="2" charset="-122"/>
                <a:cs typeface="Times New Roman" panose="02020603050405020304" pitchFamily="18" charset="0"/>
              </a:rPr>
              <a:t> through web scraping technique </a:t>
            </a:r>
            <a:endParaRPr lang="en-US" sz="40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3" name="Picture 2" descr="A screenshot of a web page&#10;&#10;Description automatically generated">
            <a:extLst>
              <a:ext uri="{FF2B5EF4-FFF2-40B4-BE49-F238E27FC236}">
                <a16:creationId xmlns:a16="http://schemas.microsoft.com/office/drawing/2014/main" id="{762C6812-84FB-3EC1-2447-69A3BE71AEE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96400" y="3848100"/>
            <a:ext cx="5943600" cy="5334380"/>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E248DED1-834E-F808-F01A-ABD82BE3C30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95400" y="3814570"/>
            <a:ext cx="5791200" cy="5385815"/>
          </a:xfrm>
          <a:prstGeom prst="rect">
            <a:avLst/>
          </a:prstGeom>
        </p:spPr>
      </p:pic>
    </p:spTree>
    <p:extLst>
      <p:ext uri="{BB962C8B-B14F-4D97-AF65-F5344CB8AC3E}">
        <p14:creationId xmlns:p14="http://schemas.microsoft.com/office/powerpoint/2010/main" val="3061504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19" name="TextBox 19"/>
          <p:cNvSpPr txBox="1"/>
          <p:nvPr/>
        </p:nvSpPr>
        <p:spPr>
          <a:xfrm>
            <a:off x="-609600" y="1028700"/>
            <a:ext cx="16306800" cy="1510029"/>
          </a:xfrm>
          <a:prstGeom prst="rect">
            <a:avLst/>
          </a:prstGeom>
        </p:spPr>
        <p:txBody>
          <a:bodyPr wrap="square" lIns="0" tIns="0" rIns="0" bIns="0" rtlCol="0" anchor="t">
            <a:spAutoFit/>
          </a:bodyPr>
          <a:lstStyle/>
          <a:p>
            <a:pPr algn="ctr">
              <a:lnSpc>
                <a:spcPts val="13299"/>
              </a:lnSpc>
            </a:pPr>
            <a:r>
              <a:rPr lang="en-US" sz="6600" dirty="0">
                <a:solidFill>
                  <a:srgbClr val="FF8C00"/>
                </a:solidFill>
                <a:latin typeface="Sunday"/>
                <a:ea typeface="Sunday"/>
                <a:cs typeface="Sunday"/>
                <a:sym typeface="Sunday"/>
              </a:rPr>
              <a:t>Data collection and exploration</a:t>
            </a:r>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4737313" y="-121899"/>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6520" y="31623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323850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Collection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552450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Exploration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5448300"/>
            <a:ext cx="1905000" cy="1905000"/>
          </a:xfrm>
          <a:prstGeom prst="rect">
            <a:avLst/>
          </a:prstGeom>
        </p:spPr>
      </p:pic>
    </p:spTree>
    <p:extLst>
      <p:ext uri="{BB962C8B-B14F-4D97-AF65-F5344CB8AC3E}">
        <p14:creationId xmlns:p14="http://schemas.microsoft.com/office/powerpoint/2010/main" val="130121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E4F809-57A4-ED34-4B5B-81D9B151DF6E}"/>
              </a:ext>
            </a:extLst>
          </p:cNvPr>
          <p:cNvPicPr>
            <a:picLocks noChangeAspect="1"/>
          </p:cNvPicPr>
          <p:nvPr/>
        </p:nvPicPr>
        <p:blipFill>
          <a:blip r:embed="rId2">
            <a:extLst>
              <a:ext uri="{28A0092B-C50C-407E-A947-70E740481C1C}">
                <a14:useLocalDpi xmlns:a14="http://schemas.microsoft.com/office/drawing/2010/main" val="0"/>
              </a:ext>
            </a:extLst>
          </a:blip>
          <a:srcRect r="8458"/>
          <a:stretch/>
        </p:blipFill>
        <p:spPr bwMode="auto">
          <a:xfrm>
            <a:off x="609600" y="2705100"/>
            <a:ext cx="7620001" cy="6470317"/>
          </a:xfrm>
          <a:prstGeom prst="rect">
            <a:avLst/>
          </a:prstGeom>
          <a:noFill/>
          <a:ln>
            <a:noFill/>
          </a:ln>
        </p:spPr>
      </p:pic>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
        <p:nvSpPr>
          <p:cNvPr id="19" name="TextBox 19"/>
          <p:cNvSpPr txBox="1"/>
          <p:nvPr/>
        </p:nvSpPr>
        <p:spPr>
          <a:xfrm>
            <a:off x="-609600" y="-328929"/>
            <a:ext cx="16306800" cy="1510029"/>
          </a:xfrm>
          <a:prstGeom prst="rect">
            <a:avLst/>
          </a:prstGeom>
        </p:spPr>
        <p:txBody>
          <a:bodyPr wrap="square" lIns="0" tIns="0" rIns="0" bIns="0" rtlCol="0" anchor="t">
            <a:spAutoFit/>
          </a:bodyPr>
          <a:lstStyle/>
          <a:p>
            <a:pPr algn="ctr">
              <a:lnSpc>
                <a:spcPts val="13299"/>
              </a:lnSpc>
            </a:pPr>
            <a:r>
              <a:rPr lang="en-US" sz="6600" dirty="0">
                <a:solidFill>
                  <a:srgbClr val="FF8C00"/>
                </a:solidFill>
                <a:latin typeface="Sunday"/>
                <a:ea typeface="Sunday"/>
                <a:cs typeface="Sunday"/>
                <a:sym typeface="Sunday"/>
              </a:rPr>
              <a:t>Data collection and exploration</a:t>
            </a:r>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6489913" y="-25603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36520" y="103251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1029797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Collection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1295400" y="118110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Exploration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0800000">
            <a:off x="13868400" y="-800100"/>
            <a:ext cx="4953000" cy="4953000"/>
          </a:xfrm>
          <a:prstGeom prst="rect">
            <a:avLst/>
          </a:prstGeom>
        </p:spPr>
      </p:pic>
      <p:sp>
        <p:nvSpPr>
          <p:cNvPr id="8" name="TextBox 7">
            <a:extLst>
              <a:ext uri="{FF2B5EF4-FFF2-40B4-BE49-F238E27FC236}">
                <a16:creationId xmlns:a16="http://schemas.microsoft.com/office/drawing/2014/main" id="{33DE7365-19C0-D1C0-705A-02F757AB8073}"/>
              </a:ext>
            </a:extLst>
          </p:cNvPr>
          <p:cNvSpPr txBox="1"/>
          <p:nvPr/>
        </p:nvSpPr>
        <p:spPr>
          <a:xfrm>
            <a:off x="8610600" y="2705100"/>
            <a:ext cx="9296400" cy="6555321"/>
          </a:xfrm>
          <a:prstGeom prst="rect">
            <a:avLst/>
          </a:prstGeom>
          <a:noFill/>
        </p:spPr>
        <p:txBody>
          <a:bodyPr wrap="square">
            <a:spAutoFit/>
          </a:bodyPr>
          <a:lstStyle/>
          <a:p>
            <a:pPr marL="0" marR="0">
              <a:lnSpc>
                <a:spcPct val="115000"/>
              </a:lnSpc>
              <a:spcBef>
                <a:spcPts val="0"/>
              </a:spcBef>
              <a:spcAft>
                <a:spcPts val="1000"/>
              </a:spcAft>
            </a:pPr>
            <a:r>
              <a:rPr lang="en-US" sz="3600" b="1" i="1" dirty="0">
                <a:effectLst/>
                <a:latin typeface="Times New Roman" panose="02020603050405020304" pitchFamily="18" charset="0"/>
                <a:ea typeface="SimSun" panose="02010600030101010101" pitchFamily="2" charset="-122"/>
                <a:cs typeface="Times New Roman" panose="02020603050405020304" pitchFamily="18" charset="0"/>
              </a:rPr>
              <a:t>Key Features:</a:t>
            </a:r>
            <a:endParaRPr lang="en-US" sz="36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15000"/>
              </a:lnSpc>
              <a:spcBef>
                <a:spcPts val="0"/>
              </a:spcBef>
              <a:spcAft>
                <a:spcPts val="1000"/>
              </a:spcAft>
            </a:pPr>
            <a:r>
              <a:rPr lang="en-US" sz="3600" dirty="0">
                <a:effectLst/>
                <a:latin typeface="Times New Roman" panose="02020603050405020304" pitchFamily="18" charset="0"/>
                <a:ea typeface="SimSun" panose="02010600030101010101" pitchFamily="2" charset="-122"/>
                <a:cs typeface="Times New Roman" panose="02020603050405020304" pitchFamily="18" charset="0"/>
              </a:rPr>
              <a:t>- Launch Date</a:t>
            </a:r>
            <a:endParaRPr lang="en-US" sz="36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15000"/>
              </a:lnSpc>
              <a:spcBef>
                <a:spcPts val="0"/>
              </a:spcBef>
              <a:spcAft>
                <a:spcPts val="1000"/>
              </a:spcAft>
            </a:pPr>
            <a:r>
              <a:rPr lang="en-US" sz="3600" dirty="0">
                <a:latin typeface="Times New Roman" panose="02020603050405020304" pitchFamily="18" charset="0"/>
                <a:ea typeface="SimSun" panose="02010600030101010101" pitchFamily="2" charset="-122"/>
                <a:cs typeface="Times New Roman" panose="02020603050405020304" pitchFamily="18" charset="0"/>
              </a:rPr>
              <a:t>- </a:t>
            </a:r>
            <a:r>
              <a:rPr lang="en-US" sz="3600" dirty="0">
                <a:effectLst/>
                <a:latin typeface="Times New Roman" panose="02020603050405020304" pitchFamily="18" charset="0"/>
                <a:ea typeface="SimSun" panose="02010600030101010101" pitchFamily="2" charset="-122"/>
                <a:cs typeface="Times New Roman" panose="02020603050405020304" pitchFamily="18" charset="0"/>
              </a:rPr>
              <a:t>Booster Version (e.g. Falcon 9)</a:t>
            </a:r>
            <a:endParaRPr lang="en-US" sz="36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15000"/>
              </a:lnSpc>
              <a:spcBef>
                <a:spcPts val="0"/>
              </a:spcBef>
              <a:spcAft>
                <a:spcPts val="1000"/>
              </a:spcAft>
            </a:pPr>
            <a:r>
              <a:rPr lang="en-US" sz="3600" dirty="0">
                <a:effectLst/>
                <a:latin typeface="Times New Roman" panose="02020603050405020304" pitchFamily="18" charset="0"/>
                <a:ea typeface="SimSun" panose="02010600030101010101" pitchFamily="2" charset="-122"/>
                <a:cs typeface="Times New Roman" panose="02020603050405020304" pitchFamily="18" charset="0"/>
              </a:rPr>
              <a:t>- Launch Site (e.g., CCSFS SLC 40, Kwajalein Atoll)</a:t>
            </a:r>
            <a:endParaRPr lang="en-US" sz="36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15000"/>
              </a:lnSpc>
              <a:spcBef>
                <a:spcPts val="0"/>
              </a:spcBef>
              <a:spcAft>
                <a:spcPts val="1000"/>
              </a:spcAft>
            </a:pPr>
            <a:r>
              <a:rPr lang="en-US" sz="3600" dirty="0">
                <a:effectLst/>
                <a:latin typeface="Times New Roman" panose="02020603050405020304" pitchFamily="18" charset="0"/>
                <a:ea typeface="SimSun" panose="02010600030101010101" pitchFamily="2" charset="-122"/>
                <a:cs typeface="Times New Roman" panose="02020603050405020304" pitchFamily="18" charset="0"/>
              </a:rPr>
              <a:t>- Payload Mass (in kg)</a:t>
            </a:r>
            <a:endParaRPr lang="en-US" sz="36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15000"/>
              </a:lnSpc>
              <a:spcBef>
                <a:spcPts val="0"/>
              </a:spcBef>
              <a:spcAft>
                <a:spcPts val="1000"/>
              </a:spcAft>
            </a:pPr>
            <a:r>
              <a:rPr lang="en-US" sz="3600" dirty="0">
                <a:effectLst/>
                <a:latin typeface="Times New Roman" panose="02020603050405020304" pitchFamily="18" charset="0"/>
                <a:ea typeface="SimSun" panose="02010600030101010101" pitchFamily="2" charset="-122"/>
                <a:cs typeface="Times New Roman" panose="02020603050405020304" pitchFamily="18" charset="0"/>
              </a:rPr>
              <a:t>- Mission Outcome (Success/Failure)</a:t>
            </a:r>
            <a:endParaRPr lang="en-US" sz="36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15000"/>
              </a:lnSpc>
              <a:spcBef>
                <a:spcPts val="0"/>
              </a:spcBef>
              <a:spcAft>
                <a:spcPts val="1000"/>
              </a:spcAft>
            </a:pPr>
            <a:r>
              <a:rPr lang="en-US" sz="3600" dirty="0">
                <a:effectLst/>
                <a:latin typeface="Times New Roman" panose="02020603050405020304" pitchFamily="18" charset="0"/>
                <a:ea typeface="SimSun" panose="02010600030101010101" pitchFamily="2" charset="-122"/>
                <a:cs typeface="Times New Roman" panose="02020603050405020304" pitchFamily="18" charset="0"/>
              </a:rPr>
              <a:t>- It seems we have missing values in some columns (e.g. </a:t>
            </a:r>
            <a:r>
              <a:rPr lang="en-US" sz="3600" dirty="0" err="1">
                <a:effectLst/>
                <a:latin typeface="Times New Roman" panose="02020603050405020304" pitchFamily="18" charset="0"/>
                <a:ea typeface="SimSun" panose="02010600030101010101" pitchFamily="2" charset="-122"/>
                <a:cs typeface="Times New Roman" panose="02020603050405020304" pitchFamily="18" charset="0"/>
              </a:rPr>
              <a:t>PayloadMass</a:t>
            </a:r>
            <a:r>
              <a:rPr lang="en-US" sz="36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36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9063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4737313" y="-121899"/>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6520" y="27051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285750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8800" b="1" i="1" dirty="0">
                <a:latin typeface="Times New Roman" panose="02020603050405020304" pitchFamily="18" charset="0"/>
                <a:ea typeface="SimSun" panose="02010600030101010101" pitchFamily="2" charset="-122"/>
                <a:cs typeface="Times New Roman" panose="02020603050405020304" pitchFamily="18" charset="0"/>
              </a:rPr>
              <a:t>Cleaning</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521970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Analysis</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5143500"/>
            <a:ext cx="1905000" cy="19050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304800" y="342900"/>
            <a:ext cx="20726400" cy="1490793"/>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cleaning and analysis</a:t>
            </a:r>
          </a:p>
        </p:txBody>
      </p:sp>
    </p:spTree>
    <p:extLst>
      <p:ext uri="{BB962C8B-B14F-4D97-AF65-F5344CB8AC3E}">
        <p14:creationId xmlns:p14="http://schemas.microsoft.com/office/powerpoint/2010/main" val="3779432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6760975" y="-25603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101455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Analysis</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10020300"/>
            <a:ext cx="1905000" cy="1905000"/>
          </a:xfrm>
          <a:prstGeom prst="rect">
            <a:avLst/>
          </a:prstGeom>
        </p:spPr>
      </p:pic>
      <p:sp>
        <p:nvSpPr>
          <p:cNvPr id="5" name="TextBox 4">
            <a:extLst>
              <a:ext uri="{FF2B5EF4-FFF2-40B4-BE49-F238E27FC236}">
                <a16:creationId xmlns:a16="http://schemas.microsoft.com/office/drawing/2014/main" id="{D3A542F4-DCCC-9FD7-0F60-5B1591CEF46B}"/>
              </a:ext>
            </a:extLst>
          </p:cNvPr>
          <p:cNvSpPr txBox="1"/>
          <p:nvPr/>
        </p:nvSpPr>
        <p:spPr>
          <a:xfrm>
            <a:off x="4572000" y="101455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8800" b="1" i="1" dirty="0">
                <a:latin typeface="Times New Roman" panose="02020603050405020304" pitchFamily="18" charset="0"/>
                <a:ea typeface="SimSun" panose="02010600030101010101" pitchFamily="2" charset="-122"/>
                <a:cs typeface="Times New Roman" panose="02020603050405020304" pitchFamily="18" charset="0"/>
              </a:rPr>
              <a:t>Visualization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8" name="Graphic 7" descr="Saturn with solid fill">
            <a:extLst>
              <a:ext uri="{FF2B5EF4-FFF2-40B4-BE49-F238E27FC236}">
                <a16:creationId xmlns:a16="http://schemas.microsoft.com/office/drawing/2014/main" id="{9362D7EA-5B57-2B20-0F7E-09DCD74DCD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12725400" y="-1104900"/>
            <a:ext cx="5715000" cy="5715000"/>
          </a:xfrm>
          <a:prstGeom prst="rect">
            <a:avLst/>
          </a:prstGeom>
        </p:spPr>
      </p:pic>
      <p:sp>
        <p:nvSpPr>
          <p:cNvPr id="12" name="TextBox 19">
            <a:extLst>
              <a:ext uri="{FF2B5EF4-FFF2-40B4-BE49-F238E27FC236}">
                <a16:creationId xmlns:a16="http://schemas.microsoft.com/office/drawing/2014/main" id="{60888BEA-23AC-12A8-5EC5-A7F0A682F383}"/>
              </a:ext>
            </a:extLst>
          </p:cNvPr>
          <p:cNvSpPr txBox="1"/>
          <p:nvPr/>
        </p:nvSpPr>
        <p:spPr>
          <a:xfrm>
            <a:off x="304800" y="-328929"/>
            <a:ext cx="16306800" cy="1510029"/>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analysis</a:t>
            </a:r>
          </a:p>
        </p:txBody>
      </p:sp>
      <p:sp>
        <p:nvSpPr>
          <p:cNvPr id="13" name="TextBox 12">
            <a:extLst>
              <a:ext uri="{FF2B5EF4-FFF2-40B4-BE49-F238E27FC236}">
                <a16:creationId xmlns:a16="http://schemas.microsoft.com/office/drawing/2014/main" id="{8C3B5BC6-408C-3C13-7269-B4317D47007A}"/>
              </a:ext>
            </a:extLst>
          </p:cNvPr>
          <p:cNvSpPr txBox="1"/>
          <p:nvPr/>
        </p:nvSpPr>
        <p:spPr>
          <a:xfrm>
            <a:off x="1295400" y="118110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8800" b="1" i="1" dirty="0">
                <a:latin typeface="Times New Roman" panose="02020603050405020304" pitchFamily="18" charset="0"/>
                <a:ea typeface="SimSun" panose="02010600030101010101" pitchFamily="2" charset="-122"/>
                <a:cs typeface="Times New Roman" panose="02020603050405020304" pitchFamily="18" charset="0"/>
              </a:rPr>
              <a:t>Cleaning</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5" name="TextBox 14">
            <a:extLst>
              <a:ext uri="{FF2B5EF4-FFF2-40B4-BE49-F238E27FC236}">
                <a16:creationId xmlns:a16="http://schemas.microsoft.com/office/drawing/2014/main" id="{445FCD82-1581-AF5E-BDDA-BE6DF703C0AA}"/>
              </a:ext>
            </a:extLst>
          </p:cNvPr>
          <p:cNvSpPr txBox="1"/>
          <p:nvPr/>
        </p:nvSpPr>
        <p:spPr>
          <a:xfrm>
            <a:off x="533400" y="3321300"/>
            <a:ext cx="11925300" cy="755400"/>
          </a:xfrm>
          <a:prstGeom prst="rect">
            <a:avLst/>
          </a:prstGeom>
          <a:noFill/>
        </p:spPr>
        <p:txBody>
          <a:bodyPr wrap="square">
            <a:spAutoFit/>
          </a:bodyPr>
          <a:lstStyle/>
          <a:p>
            <a:pPr marL="0" marR="0">
              <a:lnSpc>
                <a:spcPct val="115000"/>
              </a:lnSpc>
              <a:spcBef>
                <a:spcPts val="0"/>
              </a:spcBef>
              <a:spcAft>
                <a:spcPts val="1000"/>
              </a:spcAft>
            </a:pPr>
            <a:r>
              <a:rPr lang="en-US" sz="4000" b="1" dirty="0">
                <a:effectLst/>
                <a:latin typeface="Times New Roman" panose="02020603050405020304" pitchFamily="18" charset="0"/>
                <a:ea typeface="SimSun" panose="02010600030101010101" pitchFamily="2" charset="-122"/>
                <a:cs typeface="Times New Roman" panose="02020603050405020304" pitchFamily="18" charset="0"/>
              </a:rPr>
              <a:t>Cleaning Steps:</a:t>
            </a:r>
            <a:endParaRPr lang="en-US" sz="40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9" name="TextBox 18">
            <a:extLst>
              <a:ext uri="{FF2B5EF4-FFF2-40B4-BE49-F238E27FC236}">
                <a16:creationId xmlns:a16="http://schemas.microsoft.com/office/drawing/2014/main" id="{6FAAAC72-A01E-775D-55EA-5C6FB0F0972C}"/>
              </a:ext>
            </a:extLst>
          </p:cNvPr>
          <p:cNvSpPr txBox="1"/>
          <p:nvPr/>
        </p:nvSpPr>
        <p:spPr>
          <a:xfrm>
            <a:off x="381000" y="4381500"/>
            <a:ext cx="15011400" cy="689099"/>
          </a:xfrm>
          <a:prstGeom prst="rect">
            <a:avLst/>
          </a:prstGeom>
          <a:noFill/>
        </p:spPr>
        <p:txBody>
          <a:bodyPr wrap="square">
            <a:spAutoFit/>
          </a:bodyPr>
          <a:lstStyle/>
          <a:p>
            <a:pPr marL="0" marR="0">
              <a:lnSpc>
                <a:spcPct val="115000"/>
              </a:lnSpc>
              <a:spcBef>
                <a:spcPts val="0"/>
              </a:spcBef>
              <a:spcAft>
                <a:spcPts val="1000"/>
              </a:spcAft>
            </a:pPr>
            <a:r>
              <a:rPr lang="en-US" sz="3600" dirty="0">
                <a:latin typeface="Times New Roman" panose="02020603050405020304" pitchFamily="18" charset="0"/>
                <a:ea typeface="SimSun" panose="02010600030101010101" pitchFamily="2" charset="-122"/>
                <a:cs typeface="Times New Roman" panose="02020603050405020304" pitchFamily="18" charset="0"/>
              </a:rPr>
              <a:t>1- </a:t>
            </a:r>
            <a:r>
              <a:rPr lang="en-US" sz="3600" dirty="0">
                <a:effectLst/>
                <a:latin typeface="Times New Roman" panose="02020603050405020304" pitchFamily="18" charset="0"/>
                <a:ea typeface="SimSun" panose="02010600030101010101" pitchFamily="2" charset="-122"/>
                <a:cs typeface="Times New Roman" panose="02020603050405020304" pitchFamily="18" charset="0"/>
              </a:rPr>
              <a:t>Handle missing payload data by replacing </a:t>
            </a:r>
            <a:r>
              <a:rPr lang="en-US" sz="3600" dirty="0" err="1">
                <a:effectLst/>
                <a:latin typeface="Times New Roman" panose="02020603050405020304" pitchFamily="18" charset="0"/>
                <a:ea typeface="SimSun" panose="02010600030101010101" pitchFamily="2" charset="-122"/>
                <a:cs typeface="Times New Roman" panose="02020603050405020304" pitchFamily="18" charset="0"/>
              </a:rPr>
              <a:t>NaN</a:t>
            </a:r>
            <a:r>
              <a:rPr lang="en-US" sz="3600" dirty="0">
                <a:effectLst/>
                <a:latin typeface="Times New Roman" panose="02020603050405020304" pitchFamily="18" charset="0"/>
                <a:ea typeface="SimSun" panose="02010600030101010101" pitchFamily="2" charset="-122"/>
                <a:cs typeface="Times New Roman" panose="02020603050405020304" pitchFamily="18" charset="0"/>
              </a:rPr>
              <a:t> with the mean payload mass</a:t>
            </a:r>
            <a:endParaRPr lang="en-US" sz="36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20" name="Picture 19">
            <a:extLst>
              <a:ext uri="{FF2B5EF4-FFF2-40B4-BE49-F238E27FC236}">
                <a16:creationId xmlns:a16="http://schemas.microsoft.com/office/drawing/2014/main" id="{EAE54C8A-0717-02C5-1151-02D807FB5A72}"/>
              </a:ext>
            </a:extLst>
          </p:cNvPr>
          <p:cNvPicPr>
            <a:picLocks noChangeAspect="1"/>
          </p:cNvPicPr>
          <p:nvPr/>
        </p:nvPicPr>
        <p:blipFill>
          <a:blip r:embed="rId14">
            <a:extLst>
              <a:ext uri="{28A0092B-C50C-407E-A947-70E740481C1C}">
                <a14:useLocalDpi xmlns:a14="http://schemas.microsoft.com/office/drawing/2010/main" val="0"/>
              </a:ext>
            </a:extLst>
          </a:blip>
          <a:srcRect l="1306" t="5000" r="46898" b="78131"/>
          <a:stretch/>
        </p:blipFill>
        <p:spPr bwMode="auto">
          <a:xfrm>
            <a:off x="1390650" y="5200650"/>
            <a:ext cx="11582401" cy="1293710"/>
          </a:xfrm>
          <a:prstGeom prst="rect">
            <a:avLst/>
          </a:prstGeom>
          <a:noFill/>
          <a:ln>
            <a:noFill/>
          </a:ln>
        </p:spPr>
      </p:pic>
      <p:sp>
        <p:nvSpPr>
          <p:cNvPr id="14" name="TextBox 13">
            <a:extLst>
              <a:ext uri="{FF2B5EF4-FFF2-40B4-BE49-F238E27FC236}">
                <a16:creationId xmlns:a16="http://schemas.microsoft.com/office/drawing/2014/main" id="{DFF9C272-15F9-BD35-B81D-42CE4D0666E6}"/>
              </a:ext>
            </a:extLst>
          </p:cNvPr>
          <p:cNvSpPr txBox="1"/>
          <p:nvPr/>
        </p:nvSpPr>
        <p:spPr>
          <a:xfrm>
            <a:off x="838200" y="6896100"/>
            <a:ext cx="15621000" cy="1315425"/>
          </a:xfrm>
          <a:prstGeom prst="rect">
            <a:avLst/>
          </a:prstGeom>
          <a:noFill/>
        </p:spPr>
        <p:txBody>
          <a:bodyPr wrap="square">
            <a:spAutoFit/>
          </a:bodyPr>
          <a:lstStyle/>
          <a:p>
            <a:pPr>
              <a:lnSpc>
                <a:spcPct val="115000"/>
              </a:lnSpc>
              <a:spcAft>
                <a:spcPts val="1000"/>
              </a:spcAft>
            </a:pPr>
            <a:r>
              <a:rPr lang="en-US" sz="3600" dirty="0">
                <a:latin typeface="Times New Roman" panose="02020603050405020304" pitchFamily="18" charset="0"/>
                <a:ea typeface="SimSun" panose="02010600030101010101" pitchFamily="2" charset="-122"/>
                <a:cs typeface="Times New Roman" panose="02020603050405020304" pitchFamily="18" charset="0"/>
              </a:rPr>
              <a:t>This code fills in any missing values in the </a:t>
            </a:r>
            <a:r>
              <a:rPr lang="en-US" sz="3600" dirty="0" err="1">
                <a:latin typeface="Times New Roman" panose="02020603050405020304" pitchFamily="18" charset="0"/>
                <a:ea typeface="SimSun" panose="02010600030101010101" pitchFamily="2" charset="-122"/>
                <a:cs typeface="Times New Roman" panose="02020603050405020304" pitchFamily="18" charset="0"/>
              </a:rPr>
              <a:t>PayloadMass</a:t>
            </a:r>
            <a:r>
              <a:rPr lang="en-US" sz="3600" dirty="0">
                <a:latin typeface="Times New Roman" panose="02020603050405020304" pitchFamily="18" charset="0"/>
                <a:ea typeface="SimSun" panose="02010600030101010101" pitchFamily="2" charset="-122"/>
                <a:cs typeface="Times New Roman" panose="02020603050405020304" pitchFamily="18" charset="0"/>
              </a:rPr>
              <a:t> column of the </a:t>
            </a:r>
            <a:r>
              <a:rPr lang="en-US" sz="3600" dirty="0" err="1">
                <a:latin typeface="Times New Roman" panose="02020603050405020304" pitchFamily="18" charset="0"/>
                <a:ea typeface="SimSun" panose="02010600030101010101" pitchFamily="2" charset="-122"/>
                <a:cs typeface="Times New Roman" panose="02020603050405020304" pitchFamily="18" charset="0"/>
              </a:rPr>
              <a:t>launch_df</a:t>
            </a:r>
            <a:r>
              <a:rPr lang="en-US" sz="3600" dirty="0">
                <a:latin typeface="Times New Roman" panose="02020603050405020304" pitchFamily="18" charset="0"/>
                <a:ea typeface="SimSun" panose="02010600030101010101" pitchFamily="2" charset="-122"/>
                <a:cs typeface="Times New Roman" panose="02020603050405020304" pitchFamily="18" charset="0"/>
              </a:rPr>
              <a:t> </a:t>
            </a:r>
            <a:r>
              <a:rPr lang="en-US" sz="3600" dirty="0" err="1">
                <a:latin typeface="Times New Roman" panose="02020603050405020304" pitchFamily="18" charset="0"/>
                <a:ea typeface="SimSun" panose="02010600030101010101" pitchFamily="2" charset="-122"/>
                <a:cs typeface="Times New Roman" panose="02020603050405020304" pitchFamily="18" charset="0"/>
              </a:rPr>
              <a:t>DataFrame</a:t>
            </a:r>
            <a:r>
              <a:rPr lang="en-US" sz="3600" dirty="0">
                <a:latin typeface="Times New Roman" panose="02020603050405020304" pitchFamily="18" charset="0"/>
                <a:ea typeface="SimSun" panose="02010600030101010101" pitchFamily="2" charset="-122"/>
                <a:cs typeface="Times New Roman" panose="02020603050405020304" pitchFamily="18" charset="0"/>
              </a:rPr>
              <a:t> with the average value of the non-missing payload masses.</a:t>
            </a:r>
          </a:p>
        </p:txBody>
      </p:sp>
    </p:spTree>
    <p:extLst>
      <p:ext uri="{BB962C8B-B14F-4D97-AF65-F5344CB8AC3E}">
        <p14:creationId xmlns:p14="http://schemas.microsoft.com/office/powerpoint/2010/main" val="430534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text&#10;&#10;Description automatically generated">
            <a:extLst>
              <a:ext uri="{FF2B5EF4-FFF2-40B4-BE49-F238E27FC236}">
                <a16:creationId xmlns:a16="http://schemas.microsoft.com/office/drawing/2014/main" id="{5AB2AA04-8C33-5991-9BB5-45AF10B047DF}"/>
              </a:ext>
            </a:extLst>
          </p:cNvPr>
          <p:cNvPicPr>
            <a:picLocks noChangeAspect="1"/>
          </p:cNvPicPr>
          <p:nvPr/>
        </p:nvPicPr>
        <p:blipFill>
          <a:blip r:embed="rId2">
            <a:extLst>
              <a:ext uri="{28A0092B-C50C-407E-A947-70E740481C1C}">
                <a14:useLocalDpi xmlns:a14="http://schemas.microsoft.com/office/drawing/2010/main" val="0"/>
              </a:ext>
            </a:extLst>
          </a:blip>
          <a:srcRect l="1477" t="9702" r="32418" b="22161"/>
          <a:stretch/>
        </p:blipFill>
        <p:spPr>
          <a:xfrm>
            <a:off x="1085850" y="3695700"/>
            <a:ext cx="12630150" cy="1742719"/>
          </a:xfrm>
          <a:prstGeom prst="rect">
            <a:avLst/>
          </a:prstGeom>
        </p:spPr>
      </p:pic>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6760975" y="-25603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ar-EG"/>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101455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Analysis</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67000" y="10020300"/>
            <a:ext cx="1905000" cy="1905000"/>
          </a:xfrm>
          <a:prstGeom prst="rect">
            <a:avLst/>
          </a:prstGeom>
        </p:spPr>
      </p:pic>
      <p:sp>
        <p:nvSpPr>
          <p:cNvPr id="5" name="TextBox 4">
            <a:extLst>
              <a:ext uri="{FF2B5EF4-FFF2-40B4-BE49-F238E27FC236}">
                <a16:creationId xmlns:a16="http://schemas.microsoft.com/office/drawing/2014/main" id="{D3A542F4-DCCC-9FD7-0F60-5B1591CEF46B}"/>
              </a:ext>
            </a:extLst>
          </p:cNvPr>
          <p:cNvSpPr txBox="1"/>
          <p:nvPr/>
        </p:nvSpPr>
        <p:spPr>
          <a:xfrm>
            <a:off x="4572000" y="101455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8800" b="1" i="1" dirty="0">
                <a:latin typeface="Times New Roman" panose="02020603050405020304" pitchFamily="18" charset="0"/>
                <a:ea typeface="SimSun" panose="02010600030101010101" pitchFamily="2" charset="-122"/>
                <a:cs typeface="Times New Roman" panose="02020603050405020304" pitchFamily="18" charset="0"/>
              </a:rPr>
              <a:t>Visualization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2" name="TextBox 19">
            <a:extLst>
              <a:ext uri="{FF2B5EF4-FFF2-40B4-BE49-F238E27FC236}">
                <a16:creationId xmlns:a16="http://schemas.microsoft.com/office/drawing/2014/main" id="{60888BEA-23AC-12A8-5EC5-A7F0A682F383}"/>
              </a:ext>
            </a:extLst>
          </p:cNvPr>
          <p:cNvSpPr txBox="1"/>
          <p:nvPr/>
        </p:nvSpPr>
        <p:spPr>
          <a:xfrm>
            <a:off x="304800" y="-328929"/>
            <a:ext cx="16306800" cy="1510029"/>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analysis</a:t>
            </a:r>
          </a:p>
        </p:txBody>
      </p:sp>
      <p:sp>
        <p:nvSpPr>
          <p:cNvPr id="13" name="TextBox 12">
            <a:extLst>
              <a:ext uri="{FF2B5EF4-FFF2-40B4-BE49-F238E27FC236}">
                <a16:creationId xmlns:a16="http://schemas.microsoft.com/office/drawing/2014/main" id="{8C3B5BC6-408C-3C13-7269-B4317D47007A}"/>
              </a:ext>
            </a:extLst>
          </p:cNvPr>
          <p:cNvSpPr txBox="1"/>
          <p:nvPr/>
        </p:nvSpPr>
        <p:spPr>
          <a:xfrm>
            <a:off x="1295400" y="118110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8800" b="1" i="1" dirty="0">
                <a:latin typeface="Times New Roman" panose="02020603050405020304" pitchFamily="18" charset="0"/>
                <a:ea typeface="SimSun" panose="02010600030101010101" pitchFamily="2" charset="-122"/>
                <a:cs typeface="Times New Roman" panose="02020603050405020304" pitchFamily="18" charset="0"/>
              </a:rPr>
              <a:t>Cleaning</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5" name="TextBox 14">
            <a:extLst>
              <a:ext uri="{FF2B5EF4-FFF2-40B4-BE49-F238E27FC236}">
                <a16:creationId xmlns:a16="http://schemas.microsoft.com/office/drawing/2014/main" id="{445FCD82-1581-AF5E-BDDA-BE6DF703C0AA}"/>
              </a:ext>
            </a:extLst>
          </p:cNvPr>
          <p:cNvSpPr txBox="1"/>
          <p:nvPr/>
        </p:nvSpPr>
        <p:spPr>
          <a:xfrm>
            <a:off x="533400" y="2933700"/>
            <a:ext cx="11925300" cy="755400"/>
          </a:xfrm>
          <a:prstGeom prst="rect">
            <a:avLst/>
          </a:prstGeom>
          <a:noFill/>
        </p:spPr>
        <p:txBody>
          <a:bodyPr wrap="square">
            <a:spAutoFit/>
          </a:bodyPr>
          <a:lstStyle/>
          <a:p>
            <a:pPr marL="0" marR="0">
              <a:lnSpc>
                <a:spcPct val="115000"/>
              </a:lnSpc>
              <a:spcBef>
                <a:spcPts val="0"/>
              </a:spcBef>
              <a:spcAft>
                <a:spcPts val="1000"/>
              </a:spcAft>
            </a:pPr>
            <a:r>
              <a:rPr lang="en-US" sz="4000" b="1" dirty="0">
                <a:latin typeface="Times New Roman" panose="02020603050405020304" pitchFamily="18" charset="0"/>
                <a:ea typeface="SimSun" panose="02010600030101010101" pitchFamily="2" charset="-122"/>
                <a:cs typeface="Times New Roman" panose="02020603050405020304" pitchFamily="18" charset="0"/>
              </a:rPr>
              <a:t>Cleaning</a:t>
            </a:r>
            <a:r>
              <a:rPr lang="en-US" sz="4000" b="1" dirty="0">
                <a:effectLst/>
                <a:latin typeface="Times New Roman" panose="02020603050405020304" pitchFamily="18" charset="0"/>
                <a:ea typeface="SimSun" panose="02010600030101010101" pitchFamily="2" charset="-122"/>
                <a:cs typeface="Times New Roman" panose="02020603050405020304" pitchFamily="18" charset="0"/>
              </a:rPr>
              <a:t> Steps:</a:t>
            </a:r>
            <a:endParaRPr lang="en-US" sz="40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8" name="TextBox 17">
            <a:extLst>
              <a:ext uri="{FF2B5EF4-FFF2-40B4-BE49-F238E27FC236}">
                <a16:creationId xmlns:a16="http://schemas.microsoft.com/office/drawing/2014/main" id="{91E3F46E-48D0-B2A8-56A3-F6DC5A0E938B}"/>
              </a:ext>
            </a:extLst>
          </p:cNvPr>
          <p:cNvSpPr txBox="1"/>
          <p:nvPr/>
        </p:nvSpPr>
        <p:spPr>
          <a:xfrm>
            <a:off x="1219200" y="5448300"/>
            <a:ext cx="14401800" cy="646331"/>
          </a:xfrm>
          <a:prstGeom prst="rect">
            <a:avLst/>
          </a:prstGeom>
          <a:noFill/>
        </p:spPr>
        <p:txBody>
          <a:bodyPr wrap="square">
            <a:spAutoFit/>
          </a:bodyPr>
          <a:lstStyle/>
          <a:p>
            <a:r>
              <a:rPr lang="en-US" sz="3600" dirty="0">
                <a:latin typeface="Times New Roman" panose="02020603050405020304" pitchFamily="18" charset="0"/>
                <a:ea typeface="SimSun" panose="02010600030101010101" pitchFamily="2" charset="-122"/>
                <a:cs typeface="Times New Roman" panose="02020603050405020304" pitchFamily="18" charset="0"/>
              </a:rPr>
              <a:t>- Filling missing values (</a:t>
            </a:r>
            <a:r>
              <a:rPr lang="en-US" sz="3600" dirty="0" err="1">
                <a:latin typeface="Times New Roman" panose="02020603050405020304" pitchFamily="18" charset="0"/>
                <a:ea typeface="SimSun" panose="02010600030101010101" pitchFamily="2" charset="-122"/>
                <a:cs typeface="Times New Roman" panose="02020603050405020304" pitchFamily="18" charset="0"/>
              </a:rPr>
              <a:t>NaN</a:t>
            </a:r>
            <a:r>
              <a:rPr lang="en-US" sz="3600" dirty="0">
                <a:latin typeface="Times New Roman" panose="02020603050405020304" pitchFamily="18" charset="0"/>
                <a:ea typeface="SimSun" panose="02010600030101010101" pitchFamily="2" charset="-122"/>
                <a:cs typeface="Times New Roman" panose="02020603050405020304" pitchFamily="18" charset="0"/>
              </a:rPr>
              <a:t>) in the </a:t>
            </a:r>
            <a:r>
              <a:rPr lang="en-US" sz="3600" dirty="0" err="1">
                <a:latin typeface="Times New Roman" panose="02020603050405020304" pitchFamily="18" charset="0"/>
                <a:ea typeface="SimSun" panose="02010600030101010101" pitchFamily="2" charset="-122"/>
                <a:cs typeface="Times New Roman" panose="02020603050405020304" pitchFamily="18" charset="0"/>
              </a:rPr>
              <a:t>LandingPad</a:t>
            </a:r>
            <a:r>
              <a:rPr lang="en-US" sz="3600" dirty="0">
                <a:latin typeface="Times New Roman" panose="02020603050405020304" pitchFamily="18" charset="0"/>
                <a:ea typeface="SimSun" panose="02010600030101010101" pitchFamily="2" charset="-122"/>
                <a:cs typeface="Times New Roman" panose="02020603050405020304" pitchFamily="18" charset="0"/>
              </a:rPr>
              <a:t> column with 'unknown':</a:t>
            </a:r>
          </a:p>
        </p:txBody>
      </p:sp>
      <p:sp>
        <p:nvSpPr>
          <p:cNvPr id="24" name="TextBox 23">
            <a:extLst>
              <a:ext uri="{FF2B5EF4-FFF2-40B4-BE49-F238E27FC236}">
                <a16:creationId xmlns:a16="http://schemas.microsoft.com/office/drawing/2014/main" id="{F3B0EC7D-3BBB-791F-E8C7-ED73F80E8019}"/>
              </a:ext>
            </a:extLst>
          </p:cNvPr>
          <p:cNvSpPr txBox="1"/>
          <p:nvPr/>
        </p:nvSpPr>
        <p:spPr>
          <a:xfrm>
            <a:off x="1219200" y="6097369"/>
            <a:ext cx="13868400" cy="646331"/>
          </a:xfrm>
          <a:prstGeom prst="rect">
            <a:avLst/>
          </a:prstGeom>
          <a:noFill/>
        </p:spPr>
        <p:txBody>
          <a:bodyPr wrap="square">
            <a:spAutoFit/>
          </a:bodyPr>
          <a:lstStyle/>
          <a:p>
            <a:r>
              <a:rPr lang="en-US" sz="3600" dirty="0">
                <a:latin typeface="Times New Roman" panose="02020603050405020304" pitchFamily="18" charset="0"/>
                <a:ea typeface="SimSun" panose="02010600030101010101" pitchFamily="2" charset="-122"/>
                <a:cs typeface="Times New Roman" panose="02020603050405020304" pitchFamily="18" charset="0"/>
              </a:rPr>
              <a:t>- Replacing empty strings ('') in the </a:t>
            </a:r>
            <a:r>
              <a:rPr lang="en-US" sz="3600" dirty="0" err="1">
                <a:latin typeface="Times New Roman" panose="02020603050405020304" pitchFamily="18" charset="0"/>
                <a:ea typeface="SimSun" panose="02010600030101010101" pitchFamily="2" charset="-122"/>
                <a:cs typeface="Times New Roman" panose="02020603050405020304" pitchFamily="18" charset="0"/>
              </a:rPr>
              <a:t>LandingPad</a:t>
            </a:r>
            <a:r>
              <a:rPr lang="en-US" sz="3600" dirty="0">
                <a:latin typeface="Times New Roman" panose="02020603050405020304" pitchFamily="18" charset="0"/>
                <a:ea typeface="SimSun" panose="02010600030101010101" pitchFamily="2" charset="-122"/>
                <a:cs typeface="Times New Roman" panose="02020603050405020304" pitchFamily="18" charset="0"/>
              </a:rPr>
              <a:t> column with 'unknown':</a:t>
            </a:r>
          </a:p>
        </p:txBody>
      </p:sp>
      <p:sp>
        <p:nvSpPr>
          <p:cNvPr id="25" name="TextBox 24">
            <a:extLst>
              <a:ext uri="{FF2B5EF4-FFF2-40B4-BE49-F238E27FC236}">
                <a16:creationId xmlns:a16="http://schemas.microsoft.com/office/drawing/2014/main" id="{85ADCFA0-942F-F4D9-C85F-3511F40EB2E8}"/>
              </a:ext>
            </a:extLst>
          </p:cNvPr>
          <p:cNvSpPr txBox="1"/>
          <p:nvPr/>
        </p:nvSpPr>
        <p:spPr>
          <a:xfrm>
            <a:off x="533400" y="7048500"/>
            <a:ext cx="11925300" cy="678327"/>
          </a:xfrm>
          <a:prstGeom prst="rect">
            <a:avLst/>
          </a:prstGeom>
          <a:noFill/>
        </p:spPr>
        <p:txBody>
          <a:bodyPr wrap="square">
            <a:spAutoFit/>
          </a:bodyPr>
          <a:lstStyle/>
          <a:p>
            <a:pPr marL="0" marR="0">
              <a:lnSpc>
                <a:spcPct val="115000"/>
              </a:lnSpc>
              <a:spcBef>
                <a:spcPts val="0"/>
              </a:spcBef>
              <a:spcAft>
                <a:spcPts val="1000"/>
              </a:spcAft>
            </a:pPr>
            <a:r>
              <a:rPr lang="en-US" sz="3600" dirty="0">
                <a:latin typeface="Times New Roman" panose="02020603050405020304" pitchFamily="18" charset="0"/>
                <a:ea typeface="SimSun" panose="02010600030101010101" pitchFamily="2" charset="-122"/>
                <a:cs typeface="Times New Roman" panose="02020603050405020304" pitchFamily="18" charset="0"/>
              </a:rPr>
              <a:t>2- Save the cleaned data to a CSV file</a:t>
            </a:r>
          </a:p>
        </p:txBody>
      </p:sp>
      <p:pic>
        <p:nvPicPr>
          <p:cNvPr id="26" name="Picture 25">
            <a:extLst>
              <a:ext uri="{FF2B5EF4-FFF2-40B4-BE49-F238E27FC236}">
                <a16:creationId xmlns:a16="http://schemas.microsoft.com/office/drawing/2014/main" id="{522C111E-1A6A-752E-E6DC-D1E4028ECE8E}"/>
              </a:ext>
            </a:extLst>
          </p:cNvPr>
          <p:cNvPicPr>
            <a:picLocks noChangeAspect="1"/>
          </p:cNvPicPr>
          <p:nvPr/>
        </p:nvPicPr>
        <p:blipFill>
          <a:blip r:embed="rId15">
            <a:extLst>
              <a:ext uri="{28A0092B-C50C-407E-A947-70E740481C1C}">
                <a14:useLocalDpi xmlns:a14="http://schemas.microsoft.com/office/drawing/2010/main" val="0"/>
              </a:ext>
            </a:extLst>
          </a:blip>
          <a:srcRect t="-2308" r="41086"/>
          <a:stretch/>
        </p:blipFill>
        <p:spPr bwMode="auto">
          <a:xfrm>
            <a:off x="990600" y="7658100"/>
            <a:ext cx="14173200" cy="1447800"/>
          </a:xfrm>
          <a:prstGeom prst="rect">
            <a:avLst/>
          </a:prstGeom>
          <a:noFill/>
          <a:ln>
            <a:noFill/>
          </a:ln>
        </p:spPr>
      </p:pic>
      <p:pic>
        <p:nvPicPr>
          <p:cNvPr id="27" name="Graphic 26" descr="Saturn with solid fill">
            <a:extLst>
              <a:ext uri="{FF2B5EF4-FFF2-40B4-BE49-F238E27FC236}">
                <a16:creationId xmlns:a16="http://schemas.microsoft.com/office/drawing/2014/main" id="{CE0DBF7F-8CB7-1966-E492-69BED0A4BF3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0800000">
            <a:off x="12725400" y="-1104900"/>
            <a:ext cx="5715000" cy="5715000"/>
          </a:xfrm>
          <a:prstGeom prst="rect">
            <a:avLst/>
          </a:prstGeom>
        </p:spPr>
      </p:pic>
    </p:spTree>
    <p:extLst>
      <p:ext uri="{BB962C8B-B14F-4D97-AF65-F5344CB8AC3E}">
        <p14:creationId xmlns:p14="http://schemas.microsoft.com/office/powerpoint/2010/main" val="42277251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4737313" y="-121899"/>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sp>
        <p:nvSpPr>
          <p:cNvPr id="3" name="TextBox 19">
            <a:extLst>
              <a:ext uri="{FF2B5EF4-FFF2-40B4-BE49-F238E27FC236}">
                <a16:creationId xmlns:a16="http://schemas.microsoft.com/office/drawing/2014/main" id="{9CDB7E55-E55D-FCD3-576C-1418AF0271BC}"/>
              </a:ext>
            </a:extLst>
          </p:cNvPr>
          <p:cNvSpPr txBox="1"/>
          <p:nvPr/>
        </p:nvSpPr>
        <p:spPr>
          <a:xfrm>
            <a:off x="304800" y="342900"/>
            <a:ext cx="10227867" cy="1625568"/>
          </a:xfrm>
          <a:prstGeom prst="rect">
            <a:avLst/>
          </a:prstGeom>
        </p:spPr>
        <p:txBody>
          <a:bodyPr lIns="0" tIns="0" rIns="0" bIns="0" rtlCol="0" anchor="t">
            <a:spAutoFit/>
          </a:bodyPr>
          <a:lstStyle/>
          <a:p>
            <a:pPr algn="ctr">
              <a:lnSpc>
                <a:spcPts val="13299"/>
              </a:lnSpc>
            </a:pPr>
            <a:r>
              <a:rPr lang="en-US" sz="9499" dirty="0">
                <a:solidFill>
                  <a:srgbClr val="FF8C00"/>
                </a:solidFill>
                <a:latin typeface="Sunday"/>
                <a:ea typeface="Sunday"/>
                <a:cs typeface="Sunday"/>
                <a:sym typeface="Sunday"/>
              </a:rPr>
              <a:t>introduction</a:t>
            </a:r>
          </a:p>
        </p:txBody>
      </p:sp>
      <p:sp>
        <p:nvSpPr>
          <p:cNvPr id="5" name="TextBox 4">
            <a:extLst>
              <a:ext uri="{FF2B5EF4-FFF2-40B4-BE49-F238E27FC236}">
                <a16:creationId xmlns:a16="http://schemas.microsoft.com/office/drawing/2014/main" id="{5459754E-92ED-4216-B456-F418F9DE7214}"/>
              </a:ext>
            </a:extLst>
          </p:cNvPr>
          <p:cNvSpPr txBox="1"/>
          <p:nvPr/>
        </p:nvSpPr>
        <p:spPr>
          <a:xfrm>
            <a:off x="762000" y="2476500"/>
            <a:ext cx="16002000" cy="6740307"/>
          </a:xfrm>
          <a:prstGeom prst="rect">
            <a:avLst/>
          </a:prstGeom>
          <a:noFill/>
        </p:spPr>
        <p:txBody>
          <a:bodyPr wrap="square" rtlCol="0">
            <a:spAutoFit/>
          </a:bodyPr>
          <a:lstStyle/>
          <a:p>
            <a:r>
              <a:rPr lang="en-US" sz="4800" b="1" dirty="0">
                <a:effectLst/>
                <a:latin typeface="Times New Roman" panose="02020603050405020304" pitchFamily="18" charset="0"/>
                <a:ea typeface="SimSun" panose="02010600030101010101" pitchFamily="2" charset="-122"/>
                <a:cs typeface="Times New Roman" panose="02020603050405020304" pitchFamily="18" charset="0"/>
              </a:rPr>
              <a:t>Overview</a:t>
            </a:r>
            <a:r>
              <a:rPr lang="en-US" sz="4800" dirty="0">
                <a:effectLst/>
                <a:latin typeface="Times New Roman" panose="02020603050405020304" pitchFamily="18" charset="0"/>
                <a:ea typeface="SimSun" panose="02010600030101010101" pitchFamily="2" charset="-122"/>
                <a:cs typeface="Times New Roman" panose="02020603050405020304" pitchFamily="18" charset="0"/>
              </a:rPr>
              <a:t>: Space </a:t>
            </a:r>
            <a:r>
              <a:rPr lang="en-US" sz="4800" dirty="0">
                <a:latin typeface="Times New Roman" panose="02020603050405020304" pitchFamily="18" charset="0"/>
                <a:ea typeface="SimSun" panose="02010600030101010101" pitchFamily="2" charset="-122"/>
                <a:cs typeface="Times New Roman" panose="02020603050405020304" pitchFamily="18" charset="0"/>
              </a:rPr>
              <a:t>Y</a:t>
            </a:r>
            <a:r>
              <a:rPr lang="en-US" sz="4800" dirty="0">
                <a:effectLst/>
                <a:latin typeface="Times New Roman" panose="02020603050405020304" pitchFamily="18" charset="0"/>
                <a:ea typeface="SimSun" panose="02010600030101010101" pitchFamily="2" charset="-122"/>
                <a:cs typeface="Times New Roman" panose="02020603050405020304" pitchFamily="18" charset="0"/>
              </a:rPr>
              <a:t> advertises Falcon 9 rocket launches on its website with a cost of 62 million dollars; other providers cost upward of 165 million dollars each, much of the savings is because Space Y can reuse the first stage. Therefore, we need to apply Data Science methodology to analyze publicly available data on Falcon 9 rocket launches to predict the likelihood of the first stage landing and estimate how probable the official Space Y statement is about 62 million dollars of a launch cost.</a:t>
            </a:r>
            <a:endParaRPr lang="en-US" sz="48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sz="4800" dirty="0"/>
          </a:p>
        </p:txBody>
      </p:sp>
    </p:spTree>
    <p:extLst>
      <p:ext uri="{BB962C8B-B14F-4D97-AF65-F5344CB8AC3E}">
        <p14:creationId xmlns:p14="http://schemas.microsoft.com/office/powerpoint/2010/main" val="38375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15143"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4737313" y="-121899"/>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6520" y="27813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293370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8800" b="1" i="1" dirty="0">
                <a:latin typeface="Times New Roman" panose="02020603050405020304" pitchFamily="18" charset="0"/>
                <a:ea typeface="SimSun" panose="02010600030101010101" pitchFamily="2" charset="-122"/>
                <a:cs typeface="Times New Roman" panose="02020603050405020304" pitchFamily="18" charset="0"/>
              </a:rPr>
              <a:t>Cleaning</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529590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Analysis</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5219700"/>
            <a:ext cx="1905000" cy="19050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304800" y="342900"/>
            <a:ext cx="20726400" cy="1490793"/>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analysis</a:t>
            </a:r>
          </a:p>
        </p:txBody>
      </p:sp>
    </p:spTree>
    <p:extLst>
      <p:ext uri="{BB962C8B-B14F-4D97-AF65-F5344CB8AC3E}">
        <p14:creationId xmlns:p14="http://schemas.microsoft.com/office/powerpoint/2010/main" val="706469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15143"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6303775" y="-23317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6520" y="100203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999317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8800" b="1" i="1" dirty="0">
                <a:latin typeface="Times New Roman" panose="02020603050405020304" pitchFamily="18" charset="0"/>
                <a:ea typeface="SimSun" panose="02010600030101010101" pitchFamily="2" charset="-122"/>
                <a:cs typeface="Times New Roman" panose="02020603050405020304" pitchFamily="18" charset="0"/>
              </a:rPr>
              <a:t>Cleaning</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1231900" y="11539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Analysis</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3" name="TextBox 19">
            <a:extLst>
              <a:ext uri="{FF2B5EF4-FFF2-40B4-BE49-F238E27FC236}">
                <a16:creationId xmlns:a16="http://schemas.microsoft.com/office/drawing/2014/main" id="{6197B096-3107-6FC7-E10A-C3E599DEDE9A}"/>
              </a:ext>
            </a:extLst>
          </p:cNvPr>
          <p:cNvSpPr txBox="1"/>
          <p:nvPr/>
        </p:nvSpPr>
        <p:spPr>
          <a:xfrm>
            <a:off x="304800" y="-342900"/>
            <a:ext cx="20726400" cy="1490793"/>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analysis</a:t>
            </a:r>
          </a:p>
        </p:txBody>
      </p:sp>
      <p:sp>
        <p:nvSpPr>
          <p:cNvPr id="5" name="TextBox 4">
            <a:extLst>
              <a:ext uri="{FF2B5EF4-FFF2-40B4-BE49-F238E27FC236}">
                <a16:creationId xmlns:a16="http://schemas.microsoft.com/office/drawing/2014/main" id="{D3A542F4-DCCC-9FD7-0F60-5B1591CEF46B}"/>
              </a:ext>
            </a:extLst>
          </p:cNvPr>
          <p:cNvSpPr txBox="1"/>
          <p:nvPr/>
        </p:nvSpPr>
        <p:spPr>
          <a:xfrm>
            <a:off x="4572000" y="99931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8800" b="1" i="1" dirty="0">
                <a:latin typeface="Times New Roman" panose="02020603050405020304" pitchFamily="18" charset="0"/>
                <a:ea typeface="SimSun" panose="02010600030101010101" pitchFamily="2" charset="-122"/>
                <a:cs typeface="Times New Roman" panose="02020603050405020304" pitchFamily="18" charset="0"/>
              </a:rPr>
              <a:t>Visualization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3" name="Picture 12" descr="A screenshot of a computer program&#10;&#10;Description automatically generated">
            <a:extLst>
              <a:ext uri="{FF2B5EF4-FFF2-40B4-BE49-F238E27FC236}">
                <a16:creationId xmlns:a16="http://schemas.microsoft.com/office/drawing/2014/main" id="{555235E1-DD97-2566-2988-20C5353A42DE}"/>
              </a:ext>
            </a:extLst>
          </p:cNvPr>
          <p:cNvPicPr>
            <a:picLocks noChangeAspect="1"/>
          </p:cNvPicPr>
          <p:nvPr/>
        </p:nvPicPr>
        <p:blipFill>
          <a:blip r:embed="rId14">
            <a:extLst>
              <a:ext uri="{28A0092B-C50C-407E-A947-70E740481C1C}">
                <a14:useLocalDpi xmlns:a14="http://schemas.microsoft.com/office/drawing/2010/main" val="0"/>
              </a:ext>
            </a:extLst>
          </a:blip>
          <a:srcRect l="1644" t="46154" r="34636" b="13044"/>
          <a:stretch/>
        </p:blipFill>
        <p:spPr>
          <a:xfrm>
            <a:off x="1371600" y="3771900"/>
            <a:ext cx="9293903" cy="1828800"/>
          </a:xfrm>
          <a:prstGeom prst="rect">
            <a:avLst/>
          </a:prstGeom>
        </p:spPr>
      </p:pic>
      <p:sp>
        <p:nvSpPr>
          <p:cNvPr id="18" name="TextBox 17">
            <a:extLst>
              <a:ext uri="{FF2B5EF4-FFF2-40B4-BE49-F238E27FC236}">
                <a16:creationId xmlns:a16="http://schemas.microsoft.com/office/drawing/2014/main" id="{C9D5999C-D5EC-44DB-626D-F49B551A1CA5}"/>
              </a:ext>
            </a:extLst>
          </p:cNvPr>
          <p:cNvSpPr txBox="1"/>
          <p:nvPr/>
        </p:nvSpPr>
        <p:spPr>
          <a:xfrm>
            <a:off x="609600" y="3098512"/>
            <a:ext cx="14249400" cy="584775"/>
          </a:xfrm>
          <a:prstGeom prst="rect">
            <a:avLst/>
          </a:prstGeom>
          <a:noFill/>
        </p:spPr>
        <p:txBody>
          <a:bodyPr wrap="square">
            <a:spAutoFit/>
          </a:bodyPr>
          <a:lstStyle/>
          <a:p>
            <a:r>
              <a:rPr lang="en-US" sz="3200" b="1" dirty="0">
                <a:latin typeface="Times New Roman" panose="02020603050405020304" pitchFamily="18" charset="0"/>
                <a:ea typeface="SimSun" panose="02010600030101010101" pitchFamily="2" charset="-122"/>
                <a:cs typeface="Times New Roman" panose="02020603050405020304" pitchFamily="18" charset="0"/>
              </a:rPr>
              <a:t>Count the number of launches by site and orbit, and gather landing outcomes:</a:t>
            </a:r>
          </a:p>
        </p:txBody>
      </p:sp>
      <p:sp>
        <p:nvSpPr>
          <p:cNvPr id="29" name="TextBox 28">
            <a:extLst>
              <a:ext uri="{FF2B5EF4-FFF2-40B4-BE49-F238E27FC236}">
                <a16:creationId xmlns:a16="http://schemas.microsoft.com/office/drawing/2014/main" id="{C031A3A5-9321-CA1C-918C-574527D07810}"/>
              </a:ext>
            </a:extLst>
          </p:cNvPr>
          <p:cNvSpPr txBox="1"/>
          <p:nvPr/>
        </p:nvSpPr>
        <p:spPr>
          <a:xfrm>
            <a:off x="1066800" y="5905500"/>
            <a:ext cx="149352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t>The first line counts the number of launches from each launch site.</a:t>
            </a:r>
          </a:p>
          <a:p>
            <a:pPr marL="571500" indent="-571500">
              <a:buFont typeface="Arial" panose="020B0604020202020204" pitchFamily="34" charset="0"/>
              <a:buChar char="•"/>
            </a:pPr>
            <a:r>
              <a:rPr lang="en-US" sz="3600" dirty="0"/>
              <a:t>The second line counts how often each type of orbit is used.</a:t>
            </a:r>
          </a:p>
          <a:p>
            <a:pPr marL="571500" indent="-571500">
              <a:buFont typeface="Arial" panose="020B0604020202020204" pitchFamily="34" charset="0"/>
              <a:buChar char="•"/>
            </a:pPr>
            <a:r>
              <a:rPr lang="en-US" sz="3600" dirty="0"/>
              <a:t>The third line counts the outcomes of the landings (e.g., success, failure)  for each launch.</a:t>
            </a:r>
          </a:p>
        </p:txBody>
      </p:sp>
      <p:pic>
        <p:nvPicPr>
          <p:cNvPr id="31" name="Graphic 30" descr="Saturn with solid fill">
            <a:extLst>
              <a:ext uri="{FF2B5EF4-FFF2-40B4-BE49-F238E27FC236}">
                <a16:creationId xmlns:a16="http://schemas.microsoft.com/office/drawing/2014/main" id="{FAC803E7-B45D-C6A0-236A-632C0C6AFFF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12725400" y="-1257300"/>
            <a:ext cx="5715000" cy="5715000"/>
          </a:xfrm>
          <a:prstGeom prst="rect">
            <a:avLst/>
          </a:prstGeom>
        </p:spPr>
      </p:pic>
    </p:spTree>
    <p:extLst>
      <p:ext uri="{BB962C8B-B14F-4D97-AF65-F5344CB8AC3E}">
        <p14:creationId xmlns:p14="http://schemas.microsoft.com/office/powerpoint/2010/main" val="29209112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15143"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6303775" y="-23317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6520" y="100203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999317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8800" b="1" i="1" dirty="0">
                <a:latin typeface="Times New Roman" panose="02020603050405020304" pitchFamily="18" charset="0"/>
                <a:ea typeface="SimSun" panose="02010600030101010101" pitchFamily="2" charset="-122"/>
                <a:cs typeface="Times New Roman" panose="02020603050405020304" pitchFamily="18" charset="0"/>
              </a:rPr>
              <a:t>Cleaning</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1231900" y="11539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Analysis</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3" name="TextBox 19">
            <a:extLst>
              <a:ext uri="{FF2B5EF4-FFF2-40B4-BE49-F238E27FC236}">
                <a16:creationId xmlns:a16="http://schemas.microsoft.com/office/drawing/2014/main" id="{6197B096-3107-6FC7-E10A-C3E599DEDE9A}"/>
              </a:ext>
            </a:extLst>
          </p:cNvPr>
          <p:cNvSpPr txBox="1"/>
          <p:nvPr/>
        </p:nvSpPr>
        <p:spPr>
          <a:xfrm>
            <a:off x="304800" y="-342900"/>
            <a:ext cx="20726400" cy="1490793"/>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analysis</a:t>
            </a:r>
          </a:p>
        </p:txBody>
      </p:sp>
      <p:sp>
        <p:nvSpPr>
          <p:cNvPr id="5" name="TextBox 4">
            <a:extLst>
              <a:ext uri="{FF2B5EF4-FFF2-40B4-BE49-F238E27FC236}">
                <a16:creationId xmlns:a16="http://schemas.microsoft.com/office/drawing/2014/main" id="{D3A542F4-DCCC-9FD7-0F60-5B1591CEF46B}"/>
              </a:ext>
            </a:extLst>
          </p:cNvPr>
          <p:cNvSpPr txBox="1"/>
          <p:nvPr/>
        </p:nvSpPr>
        <p:spPr>
          <a:xfrm>
            <a:off x="4572000" y="99931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8800" b="1" i="1" dirty="0">
                <a:latin typeface="Times New Roman" panose="02020603050405020304" pitchFamily="18" charset="0"/>
                <a:ea typeface="SimSun" panose="02010600030101010101" pitchFamily="2" charset="-122"/>
                <a:cs typeface="Times New Roman" panose="02020603050405020304" pitchFamily="18" charset="0"/>
              </a:rPr>
              <a:t>Visualization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2" name="Picture 11" descr="A screenshot of a computer program&#10;&#10;Description automatically generated">
            <a:extLst>
              <a:ext uri="{FF2B5EF4-FFF2-40B4-BE49-F238E27FC236}">
                <a16:creationId xmlns:a16="http://schemas.microsoft.com/office/drawing/2014/main" id="{D703F3EF-4850-62F0-AE81-4553466C6B6B}"/>
              </a:ext>
            </a:extLst>
          </p:cNvPr>
          <p:cNvPicPr>
            <a:picLocks noChangeAspect="1"/>
          </p:cNvPicPr>
          <p:nvPr/>
        </p:nvPicPr>
        <p:blipFill>
          <a:blip r:embed="rId14">
            <a:extLst>
              <a:ext uri="{28A0092B-C50C-407E-A947-70E740481C1C}">
                <a14:useLocalDpi xmlns:a14="http://schemas.microsoft.com/office/drawing/2010/main" val="0"/>
              </a:ext>
            </a:extLst>
          </a:blip>
          <a:srcRect t="17140" r="26147" b="55680"/>
          <a:stretch/>
        </p:blipFill>
        <p:spPr>
          <a:xfrm>
            <a:off x="1066800" y="3771900"/>
            <a:ext cx="9166818" cy="1695450"/>
          </a:xfrm>
          <a:prstGeom prst="rect">
            <a:avLst/>
          </a:prstGeom>
        </p:spPr>
      </p:pic>
      <p:sp>
        <p:nvSpPr>
          <p:cNvPr id="14" name="TextBox 13">
            <a:extLst>
              <a:ext uri="{FF2B5EF4-FFF2-40B4-BE49-F238E27FC236}">
                <a16:creationId xmlns:a16="http://schemas.microsoft.com/office/drawing/2014/main" id="{9ED32F43-0857-07EA-5325-6F99B416296C}"/>
              </a:ext>
            </a:extLst>
          </p:cNvPr>
          <p:cNvSpPr txBox="1"/>
          <p:nvPr/>
        </p:nvSpPr>
        <p:spPr>
          <a:xfrm>
            <a:off x="533400" y="3036957"/>
            <a:ext cx="11696700" cy="707886"/>
          </a:xfrm>
          <a:prstGeom prst="rect">
            <a:avLst/>
          </a:prstGeom>
          <a:noFill/>
        </p:spPr>
        <p:txBody>
          <a:bodyPr wrap="square">
            <a:spAutoFit/>
          </a:bodyPr>
          <a:lstStyle/>
          <a:p>
            <a:r>
              <a:rPr lang="en-US" sz="4000" b="1" dirty="0">
                <a:latin typeface="Times New Roman" panose="02020603050405020304" pitchFamily="18" charset="0"/>
                <a:ea typeface="SimSun" panose="02010600030101010101" pitchFamily="2" charset="-122"/>
                <a:cs typeface="Times New Roman" panose="02020603050405020304" pitchFamily="18" charset="0"/>
              </a:rPr>
              <a:t>Identify bad landing outcomes:</a:t>
            </a:r>
          </a:p>
        </p:txBody>
      </p:sp>
      <p:sp>
        <p:nvSpPr>
          <p:cNvPr id="18" name="TextBox 17">
            <a:extLst>
              <a:ext uri="{FF2B5EF4-FFF2-40B4-BE49-F238E27FC236}">
                <a16:creationId xmlns:a16="http://schemas.microsoft.com/office/drawing/2014/main" id="{5077A6D6-4B8F-3528-04E6-AA6E0A2B0B84}"/>
              </a:ext>
            </a:extLst>
          </p:cNvPr>
          <p:cNvSpPr txBox="1"/>
          <p:nvPr/>
        </p:nvSpPr>
        <p:spPr>
          <a:xfrm>
            <a:off x="990600" y="5676900"/>
            <a:ext cx="12801600" cy="2308324"/>
          </a:xfrm>
          <a:prstGeom prst="rect">
            <a:avLst/>
          </a:prstGeom>
          <a:noFill/>
        </p:spPr>
        <p:txBody>
          <a:bodyPr wrap="square">
            <a:spAutoFit/>
          </a:bodyPr>
          <a:lstStyle/>
          <a:p>
            <a:pPr marL="457200" indent="-457200">
              <a:buFont typeface="Arial" panose="020B0604020202020204" pitchFamily="34" charset="0"/>
              <a:buChar char="•"/>
            </a:pPr>
            <a:r>
              <a:rPr lang="en-US" sz="3600" dirty="0"/>
              <a:t>The first line creates a set of "bad landing outcomes" by extracting values at specific indices from </a:t>
            </a:r>
            <a:r>
              <a:rPr lang="en-US" sz="3600" dirty="0" err="1"/>
              <a:t>landing_results.index</a:t>
            </a:r>
            <a:r>
              <a:rPr lang="en-US" sz="3600" dirty="0"/>
              <a:t>.</a:t>
            </a:r>
          </a:p>
          <a:p>
            <a:pPr marL="457200" indent="-457200">
              <a:buFont typeface="Arial" panose="020B0604020202020204" pitchFamily="34" charset="0"/>
              <a:buChar char="•"/>
            </a:pPr>
            <a:r>
              <a:rPr lang="en-US" sz="3600" dirty="0"/>
              <a:t> The loop then prints each index and its corresponding value from </a:t>
            </a:r>
            <a:r>
              <a:rPr lang="en-US" sz="3600" dirty="0" err="1"/>
              <a:t>landing_results.index</a:t>
            </a:r>
            <a:r>
              <a:rPr lang="en-US" sz="3600" dirty="0"/>
              <a:t>.</a:t>
            </a:r>
          </a:p>
        </p:txBody>
      </p:sp>
      <p:pic>
        <p:nvPicPr>
          <p:cNvPr id="19" name="Graphic 18" descr="Saturn with solid fill">
            <a:extLst>
              <a:ext uri="{FF2B5EF4-FFF2-40B4-BE49-F238E27FC236}">
                <a16:creationId xmlns:a16="http://schemas.microsoft.com/office/drawing/2014/main" id="{B3A711C1-3FC5-B09E-8060-DEE87831EE1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12725400" y="-1104900"/>
            <a:ext cx="5715000" cy="5715000"/>
          </a:xfrm>
          <a:prstGeom prst="rect">
            <a:avLst/>
          </a:prstGeom>
        </p:spPr>
      </p:pic>
    </p:spTree>
    <p:extLst>
      <p:ext uri="{BB962C8B-B14F-4D97-AF65-F5344CB8AC3E}">
        <p14:creationId xmlns:p14="http://schemas.microsoft.com/office/powerpoint/2010/main" val="39449239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15143"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6303775" y="-23317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6520" y="100203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999317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8800" b="1" i="1" dirty="0">
                <a:latin typeface="Times New Roman" panose="02020603050405020304" pitchFamily="18" charset="0"/>
                <a:ea typeface="SimSun" panose="02010600030101010101" pitchFamily="2" charset="-122"/>
                <a:cs typeface="Times New Roman" panose="02020603050405020304" pitchFamily="18" charset="0"/>
              </a:rPr>
              <a:t>Cleaning</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1231900" y="11539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Analysis</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3" name="TextBox 19">
            <a:extLst>
              <a:ext uri="{FF2B5EF4-FFF2-40B4-BE49-F238E27FC236}">
                <a16:creationId xmlns:a16="http://schemas.microsoft.com/office/drawing/2014/main" id="{6197B096-3107-6FC7-E10A-C3E599DEDE9A}"/>
              </a:ext>
            </a:extLst>
          </p:cNvPr>
          <p:cNvSpPr txBox="1"/>
          <p:nvPr/>
        </p:nvSpPr>
        <p:spPr>
          <a:xfrm>
            <a:off x="304800" y="-342900"/>
            <a:ext cx="20726400" cy="1490793"/>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analysis</a:t>
            </a:r>
          </a:p>
        </p:txBody>
      </p:sp>
      <p:sp>
        <p:nvSpPr>
          <p:cNvPr id="5" name="TextBox 4">
            <a:extLst>
              <a:ext uri="{FF2B5EF4-FFF2-40B4-BE49-F238E27FC236}">
                <a16:creationId xmlns:a16="http://schemas.microsoft.com/office/drawing/2014/main" id="{D3A542F4-DCCC-9FD7-0F60-5B1591CEF46B}"/>
              </a:ext>
            </a:extLst>
          </p:cNvPr>
          <p:cNvSpPr txBox="1"/>
          <p:nvPr/>
        </p:nvSpPr>
        <p:spPr>
          <a:xfrm>
            <a:off x="4572000" y="99931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8800" b="1" i="1" dirty="0">
                <a:latin typeface="Times New Roman" panose="02020603050405020304" pitchFamily="18" charset="0"/>
                <a:ea typeface="SimSun" panose="02010600030101010101" pitchFamily="2" charset="-122"/>
                <a:cs typeface="Times New Roman" panose="02020603050405020304" pitchFamily="18" charset="0"/>
              </a:rPr>
              <a:t>Visualization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2" name="TextBox 11">
            <a:extLst>
              <a:ext uri="{FF2B5EF4-FFF2-40B4-BE49-F238E27FC236}">
                <a16:creationId xmlns:a16="http://schemas.microsoft.com/office/drawing/2014/main" id="{3D8C02D5-24F5-A93B-02F2-479B93F37E46}"/>
              </a:ext>
            </a:extLst>
          </p:cNvPr>
          <p:cNvSpPr txBox="1"/>
          <p:nvPr/>
        </p:nvSpPr>
        <p:spPr>
          <a:xfrm>
            <a:off x="2057400" y="5938778"/>
            <a:ext cx="11696700" cy="2862322"/>
          </a:xfrm>
          <a:prstGeom prst="rect">
            <a:avLst/>
          </a:prstGeom>
          <a:noFill/>
        </p:spPr>
        <p:txBody>
          <a:bodyPr wrap="square">
            <a:spAutoFit/>
          </a:bodyPr>
          <a:lstStyle/>
          <a:p>
            <a:pPr marL="571500" indent="-571500">
              <a:buFont typeface="Arial" panose="020B0604020202020204" pitchFamily="34" charset="0"/>
              <a:buChar char="•"/>
            </a:pPr>
            <a:r>
              <a:rPr lang="en-US" sz="3600" dirty="0"/>
              <a:t>The code assigns a binary classification (0 for bad landings and 1 for good landings) to each row in the </a:t>
            </a:r>
            <a:r>
              <a:rPr lang="en-US" sz="3600" dirty="0" err="1"/>
              <a:t>DataFrame</a:t>
            </a:r>
            <a:r>
              <a:rPr lang="en-US" sz="3600" dirty="0"/>
              <a:t>, based on the Outcome column.</a:t>
            </a:r>
          </a:p>
          <a:p>
            <a:pPr marL="571500" indent="-571500">
              <a:buFont typeface="Arial" panose="020B0604020202020204" pitchFamily="34" charset="0"/>
              <a:buChar char="•"/>
            </a:pPr>
            <a:r>
              <a:rPr lang="en-US" sz="3600" dirty="0"/>
              <a:t>It then prints the first few rows of the modified </a:t>
            </a:r>
            <a:r>
              <a:rPr lang="en-US" sz="3600" dirty="0" err="1"/>
              <a:t>DataFrame</a:t>
            </a:r>
            <a:r>
              <a:rPr lang="en-US" sz="3600" dirty="0"/>
              <a:t> to show the new Class column.</a:t>
            </a:r>
          </a:p>
        </p:txBody>
      </p:sp>
      <p:pic>
        <p:nvPicPr>
          <p:cNvPr id="18" name="Picture 17" descr="A screenshot of a computer code&#10;&#10;Description automatically generated">
            <a:extLst>
              <a:ext uri="{FF2B5EF4-FFF2-40B4-BE49-F238E27FC236}">
                <a16:creationId xmlns:a16="http://schemas.microsoft.com/office/drawing/2014/main" id="{B056DF22-EA1E-F400-1FBE-F58FAA68001B}"/>
              </a:ext>
            </a:extLst>
          </p:cNvPr>
          <p:cNvPicPr>
            <a:picLocks noChangeAspect="1"/>
          </p:cNvPicPr>
          <p:nvPr/>
        </p:nvPicPr>
        <p:blipFill>
          <a:blip r:embed="rId14">
            <a:extLst>
              <a:ext uri="{28A0092B-C50C-407E-A947-70E740481C1C}">
                <a14:useLocalDpi xmlns:a14="http://schemas.microsoft.com/office/drawing/2010/main" val="0"/>
              </a:ext>
            </a:extLst>
          </a:blip>
          <a:srcRect l="1665" t="36765" r="2734" b="7353"/>
          <a:stretch/>
        </p:blipFill>
        <p:spPr>
          <a:xfrm>
            <a:off x="1752600" y="3848100"/>
            <a:ext cx="11421981" cy="1828800"/>
          </a:xfrm>
          <a:prstGeom prst="rect">
            <a:avLst/>
          </a:prstGeom>
        </p:spPr>
      </p:pic>
      <p:sp>
        <p:nvSpPr>
          <p:cNvPr id="20" name="TextBox 19">
            <a:extLst>
              <a:ext uri="{FF2B5EF4-FFF2-40B4-BE49-F238E27FC236}">
                <a16:creationId xmlns:a16="http://schemas.microsoft.com/office/drawing/2014/main" id="{27A67186-715A-B693-9ABC-428D34D88659}"/>
              </a:ext>
            </a:extLst>
          </p:cNvPr>
          <p:cNvSpPr txBox="1"/>
          <p:nvPr/>
        </p:nvSpPr>
        <p:spPr>
          <a:xfrm>
            <a:off x="609600" y="3036957"/>
            <a:ext cx="13030200" cy="707886"/>
          </a:xfrm>
          <a:prstGeom prst="rect">
            <a:avLst/>
          </a:prstGeom>
          <a:noFill/>
        </p:spPr>
        <p:txBody>
          <a:bodyPr wrap="square">
            <a:spAutoFit/>
          </a:bodyPr>
          <a:lstStyle/>
          <a:p>
            <a:r>
              <a:rPr lang="en-US" sz="4000" b="1" dirty="0">
                <a:latin typeface="Times New Roman" panose="02020603050405020304" pitchFamily="18" charset="0"/>
                <a:ea typeface="SimSun" panose="02010600030101010101" pitchFamily="2" charset="-122"/>
                <a:cs typeface="Times New Roman" panose="02020603050405020304" pitchFamily="18" charset="0"/>
              </a:rPr>
              <a:t>Create a binary classification based on landing outcomes:</a:t>
            </a:r>
          </a:p>
        </p:txBody>
      </p:sp>
      <p:pic>
        <p:nvPicPr>
          <p:cNvPr id="21" name="Graphic 20" descr="Saturn with solid fill">
            <a:extLst>
              <a:ext uri="{FF2B5EF4-FFF2-40B4-BE49-F238E27FC236}">
                <a16:creationId xmlns:a16="http://schemas.microsoft.com/office/drawing/2014/main" id="{50FE1EA1-9F42-FDA2-4AFA-30E2700843F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12725400" y="-1104900"/>
            <a:ext cx="5715000" cy="5715000"/>
          </a:xfrm>
          <a:prstGeom prst="rect">
            <a:avLst/>
          </a:prstGeom>
        </p:spPr>
      </p:pic>
    </p:spTree>
    <p:extLst>
      <p:ext uri="{BB962C8B-B14F-4D97-AF65-F5344CB8AC3E}">
        <p14:creationId xmlns:p14="http://schemas.microsoft.com/office/powerpoint/2010/main" val="3107427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15143"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6303775" y="-23317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6520" y="100203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999317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8800" b="1" i="1" dirty="0">
                <a:latin typeface="Times New Roman" panose="02020603050405020304" pitchFamily="18" charset="0"/>
                <a:ea typeface="SimSun" panose="02010600030101010101" pitchFamily="2" charset="-122"/>
                <a:cs typeface="Times New Roman" panose="02020603050405020304" pitchFamily="18" charset="0"/>
              </a:rPr>
              <a:t>Cleaning</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1231900" y="11539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Analysis</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3" name="TextBox 19">
            <a:extLst>
              <a:ext uri="{FF2B5EF4-FFF2-40B4-BE49-F238E27FC236}">
                <a16:creationId xmlns:a16="http://schemas.microsoft.com/office/drawing/2014/main" id="{6197B096-3107-6FC7-E10A-C3E599DEDE9A}"/>
              </a:ext>
            </a:extLst>
          </p:cNvPr>
          <p:cNvSpPr txBox="1"/>
          <p:nvPr/>
        </p:nvSpPr>
        <p:spPr>
          <a:xfrm>
            <a:off x="304800" y="-342900"/>
            <a:ext cx="20726400" cy="1490793"/>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analysis</a:t>
            </a:r>
          </a:p>
        </p:txBody>
      </p:sp>
      <p:sp>
        <p:nvSpPr>
          <p:cNvPr id="5" name="TextBox 4">
            <a:extLst>
              <a:ext uri="{FF2B5EF4-FFF2-40B4-BE49-F238E27FC236}">
                <a16:creationId xmlns:a16="http://schemas.microsoft.com/office/drawing/2014/main" id="{D3A542F4-DCCC-9FD7-0F60-5B1591CEF46B}"/>
              </a:ext>
            </a:extLst>
          </p:cNvPr>
          <p:cNvSpPr txBox="1"/>
          <p:nvPr/>
        </p:nvSpPr>
        <p:spPr>
          <a:xfrm>
            <a:off x="4572000" y="99931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8800" b="1" i="1" dirty="0">
                <a:latin typeface="Times New Roman" panose="02020603050405020304" pitchFamily="18" charset="0"/>
                <a:ea typeface="SimSun" panose="02010600030101010101" pitchFamily="2" charset="-122"/>
                <a:cs typeface="Times New Roman" panose="02020603050405020304" pitchFamily="18" charset="0"/>
              </a:rPr>
              <a:t>Visualization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8" name="Picture 17" descr="A screenshot of a computer code&#10;&#10;Description automatically generated">
            <a:extLst>
              <a:ext uri="{FF2B5EF4-FFF2-40B4-BE49-F238E27FC236}">
                <a16:creationId xmlns:a16="http://schemas.microsoft.com/office/drawing/2014/main" id="{E47322BD-9658-0C17-4620-51CF8322D6F3}"/>
              </a:ext>
            </a:extLst>
          </p:cNvPr>
          <p:cNvPicPr>
            <a:picLocks noChangeAspect="1"/>
          </p:cNvPicPr>
          <p:nvPr/>
        </p:nvPicPr>
        <p:blipFill>
          <a:blip r:embed="rId14">
            <a:extLst>
              <a:ext uri="{28A0092B-C50C-407E-A947-70E740481C1C}">
                <a14:useLocalDpi xmlns:a14="http://schemas.microsoft.com/office/drawing/2010/main" val="0"/>
              </a:ext>
            </a:extLst>
          </a:blip>
          <a:srcRect l="9665" t="36419" r="32761" b="10343"/>
          <a:stretch/>
        </p:blipFill>
        <p:spPr>
          <a:xfrm>
            <a:off x="11125200" y="4305300"/>
            <a:ext cx="6416362" cy="1947454"/>
          </a:xfrm>
          <a:prstGeom prst="rect">
            <a:avLst/>
          </a:prstGeom>
        </p:spPr>
      </p:pic>
      <p:sp>
        <p:nvSpPr>
          <p:cNvPr id="20" name="TextBox 19">
            <a:extLst>
              <a:ext uri="{FF2B5EF4-FFF2-40B4-BE49-F238E27FC236}">
                <a16:creationId xmlns:a16="http://schemas.microsoft.com/office/drawing/2014/main" id="{BEBE4DF5-B046-DD97-E7C3-B96C2B643246}"/>
              </a:ext>
            </a:extLst>
          </p:cNvPr>
          <p:cNvSpPr txBox="1"/>
          <p:nvPr/>
        </p:nvSpPr>
        <p:spPr>
          <a:xfrm>
            <a:off x="990600" y="3067734"/>
            <a:ext cx="11704320" cy="707886"/>
          </a:xfrm>
          <a:prstGeom prst="rect">
            <a:avLst/>
          </a:prstGeom>
          <a:noFill/>
        </p:spPr>
        <p:txBody>
          <a:bodyPr wrap="square">
            <a:spAutoFit/>
          </a:bodyPr>
          <a:lstStyle/>
          <a:p>
            <a:r>
              <a:rPr lang="en-US" sz="4000" b="1" dirty="0">
                <a:latin typeface="Times New Roman" panose="02020603050405020304" pitchFamily="18" charset="0"/>
                <a:ea typeface="SimSun" panose="02010600030101010101" pitchFamily="2" charset="-122"/>
                <a:cs typeface="Times New Roman" panose="02020603050405020304" pitchFamily="18" charset="0"/>
              </a:rPr>
              <a:t>Calculate overall success rate:</a:t>
            </a:r>
          </a:p>
        </p:txBody>
      </p:sp>
      <p:sp>
        <p:nvSpPr>
          <p:cNvPr id="24" name="TextBox 23">
            <a:extLst>
              <a:ext uri="{FF2B5EF4-FFF2-40B4-BE49-F238E27FC236}">
                <a16:creationId xmlns:a16="http://schemas.microsoft.com/office/drawing/2014/main" id="{B177718D-05B0-DA2D-1B67-61A04792CF50}"/>
              </a:ext>
            </a:extLst>
          </p:cNvPr>
          <p:cNvSpPr txBox="1"/>
          <p:nvPr/>
        </p:nvSpPr>
        <p:spPr>
          <a:xfrm>
            <a:off x="1066800" y="4000500"/>
            <a:ext cx="10210800" cy="2308324"/>
          </a:xfrm>
          <a:prstGeom prst="rect">
            <a:avLst/>
          </a:prstGeom>
          <a:noFill/>
        </p:spPr>
        <p:txBody>
          <a:bodyPr wrap="square">
            <a:spAutoFit/>
          </a:bodyPr>
          <a:lstStyle/>
          <a:p>
            <a:pPr marL="571500" indent="-571500">
              <a:buFont typeface="Arial" panose="020B0604020202020204" pitchFamily="34" charset="0"/>
              <a:buChar char="•"/>
            </a:pPr>
            <a:r>
              <a:rPr lang="en-US" sz="3600" dirty="0"/>
              <a:t>The code calculates the overall success rate of the landings by finding the mean of the Class column. </a:t>
            </a:r>
          </a:p>
          <a:p>
            <a:pPr marL="571500" indent="-571500">
              <a:buFont typeface="Arial" panose="020B0604020202020204" pitchFamily="34" charset="0"/>
              <a:buChar char="•"/>
            </a:pPr>
            <a:r>
              <a:rPr lang="en-US" sz="3600" dirty="0"/>
              <a:t>The result is printed, showing the proportion of successful outcomes among all landings.</a:t>
            </a:r>
          </a:p>
        </p:txBody>
      </p:sp>
      <p:pic>
        <p:nvPicPr>
          <p:cNvPr id="26" name="Picture 25" descr="A screenshot of a computer&#10;&#10;Description automatically generated">
            <a:extLst>
              <a:ext uri="{FF2B5EF4-FFF2-40B4-BE49-F238E27FC236}">
                <a16:creationId xmlns:a16="http://schemas.microsoft.com/office/drawing/2014/main" id="{54915551-7D43-D3C0-E452-42C27BF3981A}"/>
              </a:ext>
            </a:extLst>
          </p:cNvPr>
          <p:cNvPicPr>
            <a:picLocks noChangeAspect="1"/>
          </p:cNvPicPr>
          <p:nvPr/>
        </p:nvPicPr>
        <p:blipFill>
          <a:blip r:embed="rId15">
            <a:extLst>
              <a:ext uri="{28A0092B-C50C-407E-A947-70E740481C1C}">
                <a14:useLocalDpi xmlns:a14="http://schemas.microsoft.com/office/drawing/2010/main" val="0"/>
              </a:ext>
            </a:extLst>
          </a:blip>
          <a:srcRect t="52880" r="38240" b="5471"/>
          <a:stretch/>
        </p:blipFill>
        <p:spPr>
          <a:xfrm>
            <a:off x="2514600" y="7810500"/>
            <a:ext cx="10593275" cy="1143000"/>
          </a:xfrm>
          <a:prstGeom prst="rect">
            <a:avLst/>
          </a:prstGeom>
        </p:spPr>
      </p:pic>
      <p:sp>
        <p:nvSpPr>
          <p:cNvPr id="28" name="TextBox 27">
            <a:extLst>
              <a:ext uri="{FF2B5EF4-FFF2-40B4-BE49-F238E27FC236}">
                <a16:creationId xmlns:a16="http://schemas.microsoft.com/office/drawing/2014/main" id="{C35D2D0C-BEBB-077D-5579-FD472E5F5C78}"/>
              </a:ext>
            </a:extLst>
          </p:cNvPr>
          <p:cNvSpPr txBox="1"/>
          <p:nvPr/>
        </p:nvSpPr>
        <p:spPr>
          <a:xfrm>
            <a:off x="1295400" y="6896100"/>
            <a:ext cx="11704320" cy="707886"/>
          </a:xfrm>
          <a:prstGeom prst="rect">
            <a:avLst/>
          </a:prstGeom>
          <a:noFill/>
        </p:spPr>
        <p:txBody>
          <a:bodyPr wrap="square">
            <a:spAutoFit/>
          </a:bodyPr>
          <a:lstStyle/>
          <a:p>
            <a:r>
              <a:rPr lang="en-US" sz="4000" b="1" dirty="0">
                <a:latin typeface="Times New Roman" panose="02020603050405020304" pitchFamily="18" charset="0"/>
                <a:ea typeface="SimSun" panose="02010600030101010101" pitchFamily="2" charset="-122"/>
                <a:cs typeface="Times New Roman" panose="02020603050405020304" pitchFamily="18" charset="0"/>
              </a:rPr>
              <a:t>Save the modified dataset to a new CSV file:</a:t>
            </a:r>
          </a:p>
        </p:txBody>
      </p:sp>
      <p:pic>
        <p:nvPicPr>
          <p:cNvPr id="29" name="Graphic 28" descr="Saturn with solid fill">
            <a:extLst>
              <a:ext uri="{FF2B5EF4-FFF2-40B4-BE49-F238E27FC236}">
                <a16:creationId xmlns:a16="http://schemas.microsoft.com/office/drawing/2014/main" id="{93B24C5D-D172-242D-7B0D-B56415C1E50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12725400" y="-1104900"/>
            <a:ext cx="5715000" cy="5715000"/>
          </a:xfrm>
          <a:prstGeom prst="rect">
            <a:avLst/>
          </a:prstGeom>
        </p:spPr>
      </p:pic>
    </p:spTree>
    <p:extLst>
      <p:ext uri="{BB962C8B-B14F-4D97-AF65-F5344CB8AC3E}">
        <p14:creationId xmlns:p14="http://schemas.microsoft.com/office/powerpoint/2010/main" val="42758722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4737313" y="-121899"/>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sp>
        <p:nvSpPr>
          <p:cNvPr id="9" name="TextBox 8">
            <a:extLst>
              <a:ext uri="{FF2B5EF4-FFF2-40B4-BE49-F238E27FC236}">
                <a16:creationId xmlns:a16="http://schemas.microsoft.com/office/drawing/2014/main" id="{C14D7E2A-CA92-BA45-F33E-F1A9529A0367}"/>
              </a:ext>
            </a:extLst>
          </p:cNvPr>
          <p:cNvSpPr txBox="1"/>
          <p:nvPr/>
        </p:nvSpPr>
        <p:spPr>
          <a:xfrm>
            <a:off x="3733800" y="2976550"/>
            <a:ext cx="14020800" cy="1285865"/>
          </a:xfrm>
          <a:prstGeom prst="rect">
            <a:avLst/>
          </a:prstGeom>
          <a:noFill/>
        </p:spPr>
        <p:txBody>
          <a:bodyPr wrap="square">
            <a:spAutoFit/>
          </a:bodyPr>
          <a:lstStyle/>
          <a:p>
            <a:pPr marR="0" lvl="0" rtl="0">
              <a:lnSpc>
                <a:spcPct val="115000"/>
              </a:lnSpc>
              <a:spcBef>
                <a:spcPts val="0"/>
              </a:spcBef>
              <a:spcAft>
                <a:spcPts val="1000"/>
              </a:spcAft>
            </a:pPr>
            <a:r>
              <a:rPr lang="en-US" sz="7200" b="1" i="1" dirty="0">
                <a:effectLst/>
                <a:latin typeface="Times New Roman" panose="02020603050405020304" pitchFamily="18" charset="0"/>
                <a:ea typeface="SimSun" panose="02010600030101010101" pitchFamily="2" charset="-122"/>
                <a:cs typeface="Times New Roman" panose="02020603050405020304" pitchFamily="18" charset="0"/>
              </a:rPr>
              <a:t>Data V</a:t>
            </a:r>
            <a:r>
              <a:rPr lang="en-US" sz="7200" b="1" i="1" dirty="0">
                <a:latin typeface="Times New Roman" panose="02020603050405020304" pitchFamily="18" charset="0"/>
                <a:ea typeface="SimSun" panose="02010600030101010101" pitchFamily="2" charset="-122"/>
                <a:cs typeface="Times New Roman" panose="02020603050405020304" pitchFamily="18" charset="0"/>
              </a:rPr>
              <a:t>isualization Using Python</a:t>
            </a:r>
            <a:endParaRPr lang="en-US" sz="72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52600" y="2900350"/>
            <a:ext cx="1905000" cy="19050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304800" y="342900"/>
            <a:ext cx="20726400" cy="1490793"/>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visualization</a:t>
            </a:r>
          </a:p>
        </p:txBody>
      </p:sp>
      <p:sp>
        <p:nvSpPr>
          <p:cNvPr id="5" name="TextBox 4">
            <a:extLst>
              <a:ext uri="{FF2B5EF4-FFF2-40B4-BE49-F238E27FC236}">
                <a16:creationId xmlns:a16="http://schemas.microsoft.com/office/drawing/2014/main" id="{D3A542F4-DCCC-9FD7-0F60-5B1591CEF46B}"/>
              </a:ext>
            </a:extLst>
          </p:cNvPr>
          <p:cNvSpPr txBox="1"/>
          <p:nvPr/>
        </p:nvSpPr>
        <p:spPr>
          <a:xfrm>
            <a:off x="3810000" y="5540220"/>
            <a:ext cx="13487400" cy="1285865"/>
          </a:xfrm>
          <a:prstGeom prst="rect">
            <a:avLst/>
          </a:prstGeom>
          <a:noFill/>
        </p:spPr>
        <p:txBody>
          <a:bodyPr wrap="square">
            <a:spAutoFit/>
          </a:bodyPr>
          <a:lstStyle/>
          <a:p>
            <a:pPr marR="0" lvl="0" rtl="0">
              <a:lnSpc>
                <a:spcPct val="115000"/>
              </a:lnSpc>
              <a:spcBef>
                <a:spcPts val="0"/>
              </a:spcBef>
              <a:spcAft>
                <a:spcPts val="1000"/>
              </a:spcAft>
            </a:pPr>
            <a:r>
              <a:rPr lang="en-US" sz="7200" b="1" i="1" dirty="0">
                <a:effectLst/>
                <a:latin typeface="Times New Roman" panose="02020603050405020304" pitchFamily="18" charset="0"/>
                <a:ea typeface="SimSun" panose="02010600030101010101" pitchFamily="2" charset="-122"/>
                <a:cs typeface="Times New Roman" panose="02020603050405020304" pitchFamily="18" charset="0"/>
              </a:rPr>
              <a:t>Data V</a:t>
            </a:r>
            <a:r>
              <a:rPr lang="en-US" sz="7200" b="1" i="1" dirty="0">
                <a:latin typeface="Times New Roman" panose="02020603050405020304" pitchFamily="18" charset="0"/>
                <a:ea typeface="SimSun" panose="02010600030101010101" pitchFamily="2" charset="-122"/>
                <a:cs typeface="Times New Roman" panose="02020603050405020304" pitchFamily="18" charset="0"/>
              </a:rPr>
              <a:t>isualization Using Power BI</a:t>
            </a:r>
            <a:endParaRPr lang="en-US" sz="72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8" name="Graphic 7" descr="Saturn with solid fill">
            <a:extLst>
              <a:ext uri="{FF2B5EF4-FFF2-40B4-BE49-F238E27FC236}">
                <a16:creationId xmlns:a16="http://schemas.microsoft.com/office/drawing/2014/main" id="{9362D7EA-5B57-2B20-0F7E-09DCD74DCD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52600" y="5414950"/>
            <a:ext cx="1905000" cy="1905000"/>
          </a:xfrm>
          <a:prstGeom prst="rect">
            <a:avLst/>
          </a:prstGeom>
        </p:spPr>
      </p:pic>
    </p:spTree>
    <p:extLst>
      <p:ext uri="{BB962C8B-B14F-4D97-AF65-F5344CB8AC3E}">
        <p14:creationId xmlns:p14="http://schemas.microsoft.com/office/powerpoint/2010/main" val="1738135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6456175" y="-21793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6520" y="100965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1014557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8800" b="1" i="1" dirty="0">
                <a:latin typeface="Times New Roman" panose="02020603050405020304" pitchFamily="18" charset="0"/>
                <a:ea typeface="SimSun" panose="02010600030101010101" pitchFamily="2" charset="-122"/>
                <a:cs typeface="Times New Roman" panose="02020603050405020304" pitchFamily="18" charset="0"/>
              </a:rPr>
              <a:t>Cleaning</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101455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Analysis</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13047785" y="-952501"/>
            <a:ext cx="5410200" cy="54102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304800" y="-342900"/>
            <a:ext cx="20726400" cy="1490793"/>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visualization</a:t>
            </a:r>
          </a:p>
        </p:txBody>
      </p:sp>
      <p:sp>
        <p:nvSpPr>
          <p:cNvPr id="5" name="TextBox 4">
            <a:extLst>
              <a:ext uri="{FF2B5EF4-FFF2-40B4-BE49-F238E27FC236}">
                <a16:creationId xmlns:a16="http://schemas.microsoft.com/office/drawing/2014/main" id="{D3A542F4-DCCC-9FD7-0F60-5B1591CEF46B}"/>
              </a:ext>
            </a:extLst>
          </p:cNvPr>
          <p:cNvSpPr txBox="1"/>
          <p:nvPr/>
        </p:nvSpPr>
        <p:spPr>
          <a:xfrm>
            <a:off x="1231900" y="1153970"/>
            <a:ext cx="11950700" cy="1219565"/>
          </a:xfrm>
          <a:prstGeom prst="rect">
            <a:avLst/>
          </a:prstGeom>
          <a:noFill/>
        </p:spPr>
        <p:txBody>
          <a:bodyPr wrap="square">
            <a:spAutoFit/>
          </a:bodyPr>
          <a:lstStyle/>
          <a:p>
            <a:pPr marR="0" lvl="0" rtl="0">
              <a:lnSpc>
                <a:spcPct val="115000"/>
              </a:lnSpc>
              <a:spcBef>
                <a:spcPts val="0"/>
              </a:spcBef>
              <a:spcAft>
                <a:spcPts val="1000"/>
              </a:spcAft>
            </a:pPr>
            <a:r>
              <a:rPr lang="en-US" sz="6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6800" b="1" i="1" dirty="0">
                <a:latin typeface="Times New Roman" panose="02020603050405020304" pitchFamily="18" charset="0"/>
                <a:ea typeface="SimSun" panose="02010600030101010101" pitchFamily="2" charset="-122"/>
                <a:cs typeface="Times New Roman" panose="02020603050405020304" pitchFamily="18" charset="0"/>
              </a:rPr>
              <a:t>Visualization Using Python</a:t>
            </a:r>
            <a:endParaRPr lang="en-US" sz="6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4" name="TextBox 13">
            <a:extLst>
              <a:ext uri="{FF2B5EF4-FFF2-40B4-BE49-F238E27FC236}">
                <a16:creationId xmlns:a16="http://schemas.microsoft.com/office/drawing/2014/main" id="{018F85F2-2509-8110-2CD4-80CD31AE7F44}"/>
              </a:ext>
            </a:extLst>
          </p:cNvPr>
          <p:cNvSpPr txBox="1"/>
          <p:nvPr/>
        </p:nvSpPr>
        <p:spPr>
          <a:xfrm>
            <a:off x="228600" y="2628900"/>
            <a:ext cx="13030200" cy="1189108"/>
          </a:xfrm>
          <a:prstGeom prst="rect">
            <a:avLst/>
          </a:prstGeom>
          <a:noFill/>
        </p:spPr>
        <p:txBody>
          <a:bodyPr wrap="square">
            <a:spAutoFit/>
          </a:bodyPr>
          <a:lstStyle/>
          <a:p>
            <a:pPr marL="228600" marR="0">
              <a:lnSpc>
                <a:spcPct val="115000"/>
              </a:lnSpc>
              <a:spcBef>
                <a:spcPts val="0"/>
              </a:spcBef>
              <a:spcAft>
                <a:spcPts val="1000"/>
              </a:spcAft>
            </a:pPr>
            <a:r>
              <a:rPr lang="en-US" sz="3200" dirty="0">
                <a:effectLst/>
                <a:latin typeface="Times New Roman" panose="02020603050405020304" pitchFamily="18" charset="0"/>
                <a:ea typeface="SimSun" panose="02010600030101010101" pitchFamily="2" charset="-122"/>
                <a:cs typeface="Times New Roman" panose="02020603050405020304" pitchFamily="18" charset="0"/>
              </a:rPr>
              <a:t>In order to evaluate the relationship between the studied variables we built the following Scatterplots:</a:t>
            </a:r>
            <a:endParaRPr lang="en-US" sz="32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8" name="TextBox 17">
            <a:extLst>
              <a:ext uri="{FF2B5EF4-FFF2-40B4-BE49-F238E27FC236}">
                <a16:creationId xmlns:a16="http://schemas.microsoft.com/office/drawing/2014/main" id="{39C29CFE-0525-FB81-00A8-F66ED4864012}"/>
              </a:ext>
            </a:extLst>
          </p:cNvPr>
          <p:cNvSpPr txBox="1"/>
          <p:nvPr/>
        </p:nvSpPr>
        <p:spPr>
          <a:xfrm>
            <a:off x="762000" y="4076700"/>
            <a:ext cx="11772900" cy="689099"/>
          </a:xfrm>
          <a:prstGeom prst="rect">
            <a:avLst/>
          </a:prstGeom>
          <a:noFill/>
        </p:spPr>
        <p:txBody>
          <a:bodyPr wrap="square">
            <a:spAutoFit/>
          </a:bodyPr>
          <a:lstStyle/>
          <a:p>
            <a:pPr marL="342900" marR="0" lvl="0" indent="-342900" rtl="0">
              <a:lnSpc>
                <a:spcPct val="115000"/>
              </a:lnSpc>
              <a:spcBef>
                <a:spcPts val="0"/>
              </a:spcBef>
              <a:spcAft>
                <a:spcPts val="1000"/>
              </a:spcAft>
              <a:buFont typeface="Symbol" panose="05050102010706020507" pitchFamily="18" charset="2"/>
              <a:buChar char=""/>
            </a:pPr>
            <a:r>
              <a:rPr lang="en-US" sz="3600" b="1" dirty="0">
                <a:effectLst/>
                <a:latin typeface="Times New Roman" panose="02020603050405020304" pitchFamily="18" charset="0"/>
                <a:ea typeface="SimSun" panose="02010600030101010101" pitchFamily="2" charset="-122"/>
                <a:cs typeface="Times New Roman" panose="02020603050405020304" pitchFamily="18" charset="0"/>
              </a:rPr>
              <a:t>Payload Mass </a:t>
            </a:r>
            <a:r>
              <a:rPr lang="en-US" sz="3600" b="1" dirty="0" err="1">
                <a:effectLst/>
                <a:latin typeface="Times New Roman" panose="02020603050405020304" pitchFamily="18" charset="0"/>
                <a:ea typeface="SimSun" panose="02010600030101010101" pitchFamily="2" charset="-122"/>
                <a:cs typeface="Times New Roman" panose="02020603050405020304" pitchFamily="18" charset="0"/>
              </a:rPr>
              <a:t>vs.Flight</a:t>
            </a:r>
            <a:r>
              <a:rPr lang="en-US" sz="3600" b="1" dirty="0">
                <a:effectLst/>
                <a:latin typeface="Times New Roman" panose="02020603050405020304" pitchFamily="18" charset="0"/>
                <a:ea typeface="SimSun" panose="02010600030101010101" pitchFamily="2" charset="-122"/>
                <a:cs typeface="Times New Roman" panose="02020603050405020304" pitchFamily="18" charset="0"/>
              </a:rPr>
              <a:t> Number </a:t>
            </a:r>
            <a:endParaRPr lang="en-US" sz="3600" b="1"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9" name="Picture 18">
            <a:extLst>
              <a:ext uri="{FF2B5EF4-FFF2-40B4-BE49-F238E27FC236}">
                <a16:creationId xmlns:a16="http://schemas.microsoft.com/office/drawing/2014/main" id="{F60EF2EF-3AAA-BCFA-340B-25051ECC4C7D}"/>
              </a:ext>
            </a:extLst>
          </p:cNvPr>
          <p:cNvPicPr>
            <a:picLocks noChangeAspect="1"/>
          </p:cNvPicPr>
          <p:nvPr/>
        </p:nvPicPr>
        <p:blipFill>
          <a:blip r:embed="rId14">
            <a:extLst>
              <a:ext uri="{28A0092B-C50C-407E-A947-70E740481C1C}">
                <a14:useLocalDpi xmlns:a14="http://schemas.microsoft.com/office/drawing/2010/main" val="0"/>
              </a:ext>
            </a:extLst>
          </a:blip>
          <a:srcRect t="10628" b="7036"/>
          <a:stretch/>
        </p:blipFill>
        <p:spPr bwMode="auto">
          <a:xfrm>
            <a:off x="3124200" y="4762500"/>
            <a:ext cx="11559411" cy="2578099"/>
          </a:xfrm>
          <a:prstGeom prst="rect">
            <a:avLst/>
          </a:prstGeom>
          <a:noFill/>
          <a:ln>
            <a:noFill/>
          </a:ln>
        </p:spPr>
      </p:pic>
      <p:sp>
        <p:nvSpPr>
          <p:cNvPr id="21" name="TextBox 20">
            <a:extLst>
              <a:ext uri="{FF2B5EF4-FFF2-40B4-BE49-F238E27FC236}">
                <a16:creationId xmlns:a16="http://schemas.microsoft.com/office/drawing/2014/main" id="{2E82ED65-0A00-71A2-3ECC-141A7667D5E4}"/>
              </a:ext>
            </a:extLst>
          </p:cNvPr>
          <p:cNvSpPr txBox="1"/>
          <p:nvPr/>
        </p:nvSpPr>
        <p:spPr>
          <a:xfrm>
            <a:off x="2057400" y="7429500"/>
            <a:ext cx="13106400" cy="1764394"/>
          </a:xfrm>
          <a:prstGeom prst="rect">
            <a:avLst/>
          </a:prstGeom>
          <a:noFill/>
        </p:spPr>
        <p:txBody>
          <a:bodyPr wrap="square">
            <a:spAutoFit/>
          </a:bodyPr>
          <a:lstStyle/>
          <a:p>
            <a:pPr marL="685800" marR="0">
              <a:lnSpc>
                <a:spcPct val="115000"/>
              </a:lnSpc>
              <a:spcBef>
                <a:spcPts val="0"/>
              </a:spcBef>
              <a:spcAft>
                <a:spcPts val="1000"/>
              </a:spcAft>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The variation in payload mass for different Falcon 9 flights indicates the diverse nature of its missions. Some missions require heavier cargo, while others involve lighter payloads. This range of payloads demonstrates that the Falcon 9 rocket has consistently performed well, effectively supporting a wide array of weights throughout its operational history.</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30926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F11A7D7D-D4DE-C6B0-D7B3-E82D3CE3048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467100"/>
            <a:ext cx="14097000" cy="3900772"/>
          </a:xfrm>
          <a:prstGeom prst="rect">
            <a:avLst/>
          </a:prstGeom>
          <a:noFill/>
          <a:ln>
            <a:noFill/>
          </a:ln>
        </p:spPr>
      </p:pic>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6456175" y="-21793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36520" y="100965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1014557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8800" b="1" i="1" dirty="0">
                <a:latin typeface="Times New Roman" panose="02020603050405020304" pitchFamily="18" charset="0"/>
                <a:ea typeface="SimSun" panose="02010600030101010101" pitchFamily="2" charset="-122"/>
                <a:cs typeface="Times New Roman" panose="02020603050405020304" pitchFamily="18" charset="0"/>
              </a:rPr>
              <a:t>Cleaning</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101455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Analysis</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67000" y="10096500"/>
            <a:ext cx="1905000" cy="19050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304800" y="-342900"/>
            <a:ext cx="20726400" cy="1490793"/>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visualization</a:t>
            </a:r>
          </a:p>
        </p:txBody>
      </p:sp>
      <p:sp>
        <p:nvSpPr>
          <p:cNvPr id="25" name="TextBox 24">
            <a:extLst>
              <a:ext uri="{FF2B5EF4-FFF2-40B4-BE49-F238E27FC236}">
                <a16:creationId xmlns:a16="http://schemas.microsoft.com/office/drawing/2014/main" id="{53BF3243-75EB-E6B2-591E-7AEF2C31DA03}"/>
              </a:ext>
            </a:extLst>
          </p:cNvPr>
          <p:cNvSpPr txBox="1"/>
          <p:nvPr/>
        </p:nvSpPr>
        <p:spPr>
          <a:xfrm>
            <a:off x="838200" y="2778001"/>
            <a:ext cx="11781692" cy="689099"/>
          </a:xfrm>
          <a:prstGeom prst="rect">
            <a:avLst/>
          </a:prstGeom>
          <a:noFill/>
        </p:spPr>
        <p:txBody>
          <a:bodyPr wrap="square">
            <a:spAutoFit/>
          </a:bodyPr>
          <a:lstStyle/>
          <a:p>
            <a:pPr marL="342900" marR="0" lvl="0" indent="-342900" rtl="0">
              <a:lnSpc>
                <a:spcPct val="115000"/>
              </a:lnSpc>
              <a:spcBef>
                <a:spcPts val="0"/>
              </a:spcBef>
              <a:spcAft>
                <a:spcPts val="1000"/>
              </a:spcAft>
              <a:buFont typeface="Symbol" panose="05050102010706020507" pitchFamily="18" charset="2"/>
              <a:buChar char=""/>
            </a:pPr>
            <a:r>
              <a:rPr lang="en-US" sz="3600" b="1" dirty="0">
                <a:effectLst/>
                <a:latin typeface="Times New Roman" panose="02020603050405020304" pitchFamily="18" charset="0"/>
                <a:ea typeface="SimSun" panose="02010600030101010101" pitchFamily="2" charset="-122"/>
                <a:cs typeface="Times New Roman" panose="02020603050405020304" pitchFamily="18" charset="0"/>
              </a:rPr>
              <a:t>Launch Site vs. Flight Number </a:t>
            </a:r>
            <a:endParaRPr lang="en-US" sz="3600" b="1"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28" name="TextBox 27">
            <a:extLst>
              <a:ext uri="{FF2B5EF4-FFF2-40B4-BE49-F238E27FC236}">
                <a16:creationId xmlns:a16="http://schemas.microsoft.com/office/drawing/2014/main" id="{7F10B22E-4AE5-E964-41B9-1586F4EA5C7C}"/>
              </a:ext>
            </a:extLst>
          </p:cNvPr>
          <p:cNvSpPr txBox="1"/>
          <p:nvPr/>
        </p:nvSpPr>
        <p:spPr>
          <a:xfrm>
            <a:off x="2743200" y="6972300"/>
            <a:ext cx="11781692" cy="1764394"/>
          </a:xfrm>
          <a:prstGeom prst="rect">
            <a:avLst/>
          </a:prstGeom>
          <a:noFill/>
        </p:spPr>
        <p:txBody>
          <a:bodyPr wrap="square">
            <a:spAutoFit/>
          </a:bodyPr>
          <a:lstStyle/>
          <a:p>
            <a:pPr marL="685800" marR="0">
              <a:lnSpc>
                <a:spcPct val="115000"/>
              </a:lnSpc>
              <a:spcBef>
                <a:spcPts val="0"/>
              </a:spcBef>
              <a:spcAft>
                <a:spcPts val="1000"/>
              </a:spcAft>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Most Falcon 9 flights launch from CCSFS SLC 40, followed by KSC LC 39A and VAFB SLC 4E. The flight numbers range from about 1 to over 80, showcasing the growth of Falcon 9 missions over time. There is no evident trend in success rates, as both successful and unsuccessful flights are distributed across various flight numbers.</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1" name="TextBox 10">
            <a:extLst>
              <a:ext uri="{FF2B5EF4-FFF2-40B4-BE49-F238E27FC236}">
                <a16:creationId xmlns:a16="http://schemas.microsoft.com/office/drawing/2014/main" id="{B4A00E29-058B-D540-07C4-66B913063B88}"/>
              </a:ext>
            </a:extLst>
          </p:cNvPr>
          <p:cNvSpPr txBox="1"/>
          <p:nvPr/>
        </p:nvSpPr>
        <p:spPr>
          <a:xfrm>
            <a:off x="1231900" y="1153970"/>
            <a:ext cx="11950700" cy="1219565"/>
          </a:xfrm>
          <a:prstGeom prst="rect">
            <a:avLst/>
          </a:prstGeom>
          <a:noFill/>
        </p:spPr>
        <p:txBody>
          <a:bodyPr wrap="square">
            <a:spAutoFit/>
          </a:bodyPr>
          <a:lstStyle/>
          <a:p>
            <a:pPr marR="0" lvl="0" rtl="0">
              <a:lnSpc>
                <a:spcPct val="115000"/>
              </a:lnSpc>
              <a:spcBef>
                <a:spcPts val="0"/>
              </a:spcBef>
              <a:spcAft>
                <a:spcPts val="1000"/>
              </a:spcAft>
            </a:pPr>
            <a:r>
              <a:rPr lang="en-US" sz="6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6800" b="1" i="1" dirty="0">
                <a:latin typeface="Times New Roman" panose="02020603050405020304" pitchFamily="18" charset="0"/>
                <a:ea typeface="SimSun" panose="02010600030101010101" pitchFamily="2" charset="-122"/>
                <a:cs typeface="Times New Roman" panose="02020603050405020304" pitchFamily="18" charset="0"/>
              </a:rPr>
              <a:t>Visualization Using Python</a:t>
            </a:r>
            <a:endParaRPr lang="en-US" sz="6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5" name="Graphic 4" descr="Saturn with solid fill">
            <a:extLst>
              <a:ext uri="{FF2B5EF4-FFF2-40B4-BE49-F238E27FC236}">
                <a16:creationId xmlns:a16="http://schemas.microsoft.com/office/drawing/2014/main" id="{61426330-0585-4DC4-1238-CA0F1BCBA4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0800000">
            <a:off x="13047785" y="-952501"/>
            <a:ext cx="5410200" cy="5410200"/>
          </a:xfrm>
          <a:prstGeom prst="rect">
            <a:avLst/>
          </a:prstGeom>
        </p:spPr>
      </p:pic>
    </p:spTree>
    <p:extLst>
      <p:ext uri="{BB962C8B-B14F-4D97-AF65-F5344CB8AC3E}">
        <p14:creationId xmlns:p14="http://schemas.microsoft.com/office/powerpoint/2010/main" val="4124321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C2E1287-0AAC-9FEA-3DB2-1E5F4372BB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1304191" y="3142474"/>
            <a:ext cx="14316809" cy="4210826"/>
          </a:xfrm>
          <a:prstGeom prst="rect">
            <a:avLst/>
          </a:prstGeom>
          <a:noFill/>
          <a:ln>
            <a:noFill/>
          </a:ln>
        </p:spPr>
      </p:pic>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6456175" y="-21793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36520" y="100965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1014557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8800" b="1" i="1" dirty="0">
                <a:latin typeface="Times New Roman" panose="02020603050405020304" pitchFamily="18" charset="0"/>
                <a:ea typeface="SimSun" panose="02010600030101010101" pitchFamily="2" charset="-122"/>
                <a:cs typeface="Times New Roman" panose="02020603050405020304" pitchFamily="18" charset="0"/>
              </a:rPr>
              <a:t>Cleaning</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101455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Analysis</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67000" y="10096500"/>
            <a:ext cx="1905000" cy="19050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304800" y="-342900"/>
            <a:ext cx="20726400" cy="1490793"/>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visualization</a:t>
            </a:r>
          </a:p>
        </p:txBody>
      </p:sp>
      <p:sp>
        <p:nvSpPr>
          <p:cNvPr id="25" name="TextBox 24">
            <a:extLst>
              <a:ext uri="{FF2B5EF4-FFF2-40B4-BE49-F238E27FC236}">
                <a16:creationId xmlns:a16="http://schemas.microsoft.com/office/drawing/2014/main" id="{53BF3243-75EB-E6B2-591E-7AEF2C31DA03}"/>
              </a:ext>
            </a:extLst>
          </p:cNvPr>
          <p:cNvSpPr txBox="1"/>
          <p:nvPr/>
        </p:nvSpPr>
        <p:spPr>
          <a:xfrm>
            <a:off x="838200" y="2778001"/>
            <a:ext cx="11781692" cy="689099"/>
          </a:xfrm>
          <a:prstGeom prst="rect">
            <a:avLst/>
          </a:prstGeom>
          <a:noFill/>
        </p:spPr>
        <p:txBody>
          <a:bodyPr wrap="square">
            <a:spAutoFit/>
          </a:bodyPr>
          <a:lstStyle/>
          <a:p>
            <a:pPr marL="342900" marR="0" lvl="0" indent="-342900" rtl="0">
              <a:lnSpc>
                <a:spcPct val="115000"/>
              </a:lnSpc>
              <a:spcBef>
                <a:spcPts val="0"/>
              </a:spcBef>
              <a:spcAft>
                <a:spcPts val="1000"/>
              </a:spcAft>
              <a:buFont typeface="Symbol" panose="05050102010706020507" pitchFamily="18" charset="2"/>
              <a:buChar char=""/>
            </a:pPr>
            <a:r>
              <a:rPr lang="en-US" sz="3600" b="1" dirty="0">
                <a:effectLst/>
                <a:latin typeface="Times New Roman" panose="02020603050405020304" pitchFamily="18" charset="0"/>
                <a:ea typeface="SimSun" panose="02010600030101010101" pitchFamily="2" charset="-122"/>
                <a:cs typeface="Times New Roman" panose="02020603050405020304" pitchFamily="18" charset="0"/>
              </a:rPr>
              <a:t>Launch Site vs. Payload Mass </a:t>
            </a:r>
            <a:endParaRPr lang="en-US" sz="3600" b="1"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28" name="TextBox 27">
            <a:extLst>
              <a:ext uri="{FF2B5EF4-FFF2-40B4-BE49-F238E27FC236}">
                <a16:creationId xmlns:a16="http://schemas.microsoft.com/office/drawing/2014/main" id="{7F10B22E-4AE5-E964-41B9-1586F4EA5C7C}"/>
              </a:ext>
            </a:extLst>
          </p:cNvPr>
          <p:cNvSpPr txBox="1"/>
          <p:nvPr/>
        </p:nvSpPr>
        <p:spPr>
          <a:xfrm>
            <a:off x="457200" y="6591300"/>
            <a:ext cx="15544800" cy="2870338"/>
          </a:xfrm>
          <a:prstGeom prst="rect">
            <a:avLst/>
          </a:prstGeom>
          <a:noFill/>
        </p:spPr>
        <p:txBody>
          <a:bodyPr wrap="square">
            <a:spAutoFit/>
          </a:bodyPr>
          <a:lstStyle/>
          <a:p>
            <a:pPr marL="342900" marR="0" lvl="0" indent="-342900" rtl="0">
              <a:lnSpc>
                <a:spcPct val="115000"/>
              </a:lnSpc>
              <a:spcBef>
                <a:spcPts val="0"/>
              </a:spcBef>
              <a:spcAft>
                <a:spcPts val="1000"/>
              </a:spcAft>
              <a:buFont typeface="Symbol" panose="05050102010706020507" pitchFamily="18" charset="2"/>
              <a:buChar char=""/>
            </a:pPr>
            <a:r>
              <a:rPr lang="en-US" sz="2400" b="1" dirty="0">
                <a:effectLst/>
                <a:latin typeface="Times New Roman" panose="02020603050405020304" pitchFamily="18" charset="0"/>
                <a:ea typeface="SimSun" panose="02010600030101010101" pitchFamily="2" charset="-122"/>
                <a:cs typeface="Times New Roman" panose="02020603050405020304" pitchFamily="18" charset="0"/>
              </a:rPr>
              <a:t>Light Payloads (under 5,000 kg)</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Most launches are successful across all sites, with few failures, particularly at VAFB SLC 4E.</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Char char=""/>
            </a:pPr>
            <a:r>
              <a:rPr lang="en-US" sz="2400" b="1" dirty="0">
                <a:effectLst/>
                <a:latin typeface="Times New Roman" panose="02020603050405020304" pitchFamily="18" charset="0"/>
                <a:ea typeface="SimSun" panose="02010600030101010101" pitchFamily="2" charset="-122"/>
                <a:cs typeface="Times New Roman" panose="02020603050405020304" pitchFamily="18" charset="0"/>
              </a:rPr>
              <a:t>Intermediate Payloads (5,000 kg to 10,000 kg)</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Success and failure rates are more balanced, especially at CCSFS SLC 40 and KSC LC 39A.</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Char char=""/>
            </a:pPr>
            <a:r>
              <a:rPr lang="en-US" sz="2400" b="1" dirty="0">
                <a:effectLst/>
                <a:latin typeface="Times New Roman" panose="02020603050405020304" pitchFamily="18" charset="0"/>
                <a:ea typeface="SimSun" panose="02010600030101010101" pitchFamily="2" charset="-122"/>
                <a:cs typeface="Times New Roman" panose="02020603050405020304" pitchFamily="18" charset="0"/>
              </a:rPr>
              <a:t>Heavy Payloads (above 10,000 kg)</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Most missions are successful, particularly from CCSFS SLC 40, which excels in launching heavy payloads with a high success rate.</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2" name="TextBox 11">
            <a:extLst>
              <a:ext uri="{FF2B5EF4-FFF2-40B4-BE49-F238E27FC236}">
                <a16:creationId xmlns:a16="http://schemas.microsoft.com/office/drawing/2014/main" id="{856AF6C3-EADE-24A1-A3A4-B89AD63353FC}"/>
              </a:ext>
            </a:extLst>
          </p:cNvPr>
          <p:cNvSpPr txBox="1"/>
          <p:nvPr/>
        </p:nvSpPr>
        <p:spPr>
          <a:xfrm>
            <a:off x="1231900" y="1153970"/>
            <a:ext cx="11950700" cy="1219565"/>
          </a:xfrm>
          <a:prstGeom prst="rect">
            <a:avLst/>
          </a:prstGeom>
          <a:noFill/>
        </p:spPr>
        <p:txBody>
          <a:bodyPr wrap="square">
            <a:spAutoFit/>
          </a:bodyPr>
          <a:lstStyle/>
          <a:p>
            <a:pPr marR="0" lvl="0" rtl="0">
              <a:lnSpc>
                <a:spcPct val="115000"/>
              </a:lnSpc>
              <a:spcBef>
                <a:spcPts val="0"/>
              </a:spcBef>
              <a:spcAft>
                <a:spcPts val="1000"/>
              </a:spcAft>
            </a:pPr>
            <a:r>
              <a:rPr lang="en-US" sz="6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6800" b="1" i="1" dirty="0">
                <a:latin typeface="Times New Roman" panose="02020603050405020304" pitchFamily="18" charset="0"/>
                <a:ea typeface="SimSun" panose="02010600030101010101" pitchFamily="2" charset="-122"/>
                <a:cs typeface="Times New Roman" panose="02020603050405020304" pitchFamily="18" charset="0"/>
              </a:rPr>
              <a:t>Visualization Using Python</a:t>
            </a:r>
            <a:endParaRPr lang="en-US" sz="6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5" name="Graphic 4" descr="Saturn with solid fill">
            <a:extLst>
              <a:ext uri="{FF2B5EF4-FFF2-40B4-BE49-F238E27FC236}">
                <a16:creationId xmlns:a16="http://schemas.microsoft.com/office/drawing/2014/main" id="{6720E4C7-904F-9B27-3712-76A90E3633F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0800000">
            <a:off x="13047785" y="-952501"/>
            <a:ext cx="5410200" cy="5410200"/>
          </a:xfrm>
          <a:prstGeom prst="rect">
            <a:avLst/>
          </a:prstGeom>
        </p:spPr>
      </p:pic>
    </p:spTree>
    <p:extLst>
      <p:ext uri="{BB962C8B-B14F-4D97-AF65-F5344CB8AC3E}">
        <p14:creationId xmlns:p14="http://schemas.microsoft.com/office/powerpoint/2010/main" val="4163731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6456175" y="-21793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6520" y="100965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1014557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8800" b="1" i="1" dirty="0">
                <a:latin typeface="Times New Roman" panose="02020603050405020304" pitchFamily="18" charset="0"/>
                <a:ea typeface="SimSun" panose="02010600030101010101" pitchFamily="2" charset="-122"/>
                <a:cs typeface="Times New Roman" panose="02020603050405020304" pitchFamily="18" charset="0"/>
              </a:rPr>
              <a:t>Cleaning</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101455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Analysis</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10096500"/>
            <a:ext cx="1905000" cy="19050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304800" y="-342900"/>
            <a:ext cx="20726400" cy="1490793"/>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visualization</a:t>
            </a:r>
          </a:p>
        </p:txBody>
      </p:sp>
      <p:sp>
        <p:nvSpPr>
          <p:cNvPr id="25" name="TextBox 24">
            <a:extLst>
              <a:ext uri="{FF2B5EF4-FFF2-40B4-BE49-F238E27FC236}">
                <a16:creationId xmlns:a16="http://schemas.microsoft.com/office/drawing/2014/main" id="{53BF3243-75EB-E6B2-591E-7AEF2C31DA03}"/>
              </a:ext>
            </a:extLst>
          </p:cNvPr>
          <p:cNvSpPr txBox="1"/>
          <p:nvPr/>
        </p:nvSpPr>
        <p:spPr>
          <a:xfrm>
            <a:off x="838200" y="2778001"/>
            <a:ext cx="11781692" cy="689099"/>
          </a:xfrm>
          <a:prstGeom prst="rect">
            <a:avLst/>
          </a:prstGeom>
          <a:noFill/>
        </p:spPr>
        <p:txBody>
          <a:bodyPr wrap="square">
            <a:spAutoFit/>
          </a:bodyPr>
          <a:lstStyle/>
          <a:p>
            <a:pPr marL="342900" marR="0" lvl="0" indent="-342900" rtl="0">
              <a:lnSpc>
                <a:spcPct val="115000"/>
              </a:lnSpc>
              <a:spcBef>
                <a:spcPts val="0"/>
              </a:spcBef>
              <a:spcAft>
                <a:spcPts val="1000"/>
              </a:spcAft>
              <a:buFont typeface="Symbol" panose="05050102010706020507" pitchFamily="18" charset="2"/>
              <a:buChar char=""/>
            </a:pPr>
            <a:r>
              <a:rPr lang="en-US" sz="3600" b="1" dirty="0" err="1">
                <a:effectLst/>
                <a:latin typeface="Times New Roman" panose="02020603050405020304" pitchFamily="18" charset="0"/>
                <a:ea typeface="SimSun" panose="02010600030101010101" pitchFamily="2" charset="-122"/>
                <a:cs typeface="Times New Roman" panose="02020603050405020304" pitchFamily="18" charset="0"/>
              </a:rPr>
              <a:t>OrbitType</a:t>
            </a:r>
            <a:r>
              <a:rPr lang="en-US" sz="3600" b="1" dirty="0">
                <a:effectLst/>
                <a:latin typeface="Times New Roman" panose="02020603050405020304" pitchFamily="18" charset="0"/>
                <a:ea typeface="SimSun" panose="02010600030101010101" pitchFamily="2" charset="-122"/>
                <a:cs typeface="Times New Roman" panose="02020603050405020304" pitchFamily="18" charset="0"/>
              </a:rPr>
              <a:t> vs. Payload Mass </a:t>
            </a:r>
            <a:endParaRPr lang="en-US" sz="3600" b="1"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28" name="TextBox 27">
            <a:extLst>
              <a:ext uri="{FF2B5EF4-FFF2-40B4-BE49-F238E27FC236}">
                <a16:creationId xmlns:a16="http://schemas.microsoft.com/office/drawing/2014/main" id="{7F10B22E-4AE5-E964-41B9-1586F4EA5C7C}"/>
              </a:ext>
            </a:extLst>
          </p:cNvPr>
          <p:cNvSpPr txBox="1"/>
          <p:nvPr/>
        </p:nvSpPr>
        <p:spPr>
          <a:xfrm>
            <a:off x="457200" y="7734300"/>
            <a:ext cx="15544800" cy="1339662"/>
          </a:xfrm>
          <a:prstGeom prst="rect">
            <a:avLst/>
          </a:prstGeom>
          <a:noFill/>
        </p:spPr>
        <p:txBody>
          <a:bodyPr wrap="square">
            <a:spAutoFit/>
          </a:bodyPr>
          <a:lstStyle/>
          <a:p>
            <a:pPr marL="685800" marR="0">
              <a:lnSpc>
                <a:spcPct val="115000"/>
              </a:lnSpc>
              <a:spcBef>
                <a:spcPts val="0"/>
              </a:spcBef>
              <a:spcAft>
                <a:spcPts val="1000"/>
              </a:spcAft>
            </a:pPr>
            <a:r>
              <a:rPr lang="en-US" sz="2400" b="1" dirty="0">
                <a:effectLst/>
                <a:latin typeface="Times New Roman" panose="02020603050405020304" pitchFamily="18" charset="0"/>
                <a:ea typeface="SimSun" panose="02010600030101010101" pitchFamily="2" charset="-122"/>
                <a:cs typeface="Times New Roman" panose="02020603050405020304" pitchFamily="18" charset="0"/>
              </a:rPr>
              <a:t>Early Mission Challenges</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Early Falcon 9 missions had many failures in lower flight numbers, but success rates improved as flight numbers increased. Despite this overall improvement, orbits like 'GEO', 'SO', and 'ES-L1' experienced higher failure rates due to their greater complexities.</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2" name="Picture 11">
            <a:extLst>
              <a:ext uri="{FF2B5EF4-FFF2-40B4-BE49-F238E27FC236}">
                <a16:creationId xmlns:a16="http://schemas.microsoft.com/office/drawing/2014/main" id="{5B75D07F-2840-1B66-6A35-9BC6C8585B2A}"/>
              </a:ext>
            </a:extLst>
          </p:cNvPr>
          <p:cNvPicPr>
            <a:picLocks noChangeAspect="1"/>
          </p:cNvPicPr>
          <p:nvPr/>
        </p:nvPicPr>
        <p:blipFill>
          <a:blip r:embed="rId14">
            <a:extLst>
              <a:ext uri="{28A0092B-C50C-407E-A947-70E740481C1C}">
                <a14:useLocalDpi xmlns:a14="http://schemas.microsoft.com/office/drawing/2010/main" val="0"/>
              </a:ext>
            </a:extLst>
          </a:blip>
          <a:srcRect t="8445"/>
          <a:stretch/>
        </p:blipFill>
        <p:spPr bwMode="auto">
          <a:xfrm>
            <a:off x="4038600" y="3695700"/>
            <a:ext cx="6858000" cy="3988936"/>
          </a:xfrm>
          <a:prstGeom prst="rect">
            <a:avLst/>
          </a:prstGeom>
          <a:noFill/>
          <a:ln>
            <a:noFill/>
          </a:ln>
        </p:spPr>
      </p:pic>
      <p:sp>
        <p:nvSpPr>
          <p:cNvPr id="11" name="TextBox 10">
            <a:extLst>
              <a:ext uri="{FF2B5EF4-FFF2-40B4-BE49-F238E27FC236}">
                <a16:creationId xmlns:a16="http://schemas.microsoft.com/office/drawing/2014/main" id="{F36FF459-AB84-3BEF-16FB-A0D991E3C30E}"/>
              </a:ext>
            </a:extLst>
          </p:cNvPr>
          <p:cNvSpPr txBox="1"/>
          <p:nvPr/>
        </p:nvSpPr>
        <p:spPr>
          <a:xfrm>
            <a:off x="1231900" y="1153970"/>
            <a:ext cx="11950700" cy="1219565"/>
          </a:xfrm>
          <a:prstGeom prst="rect">
            <a:avLst/>
          </a:prstGeom>
          <a:noFill/>
        </p:spPr>
        <p:txBody>
          <a:bodyPr wrap="square">
            <a:spAutoFit/>
          </a:bodyPr>
          <a:lstStyle/>
          <a:p>
            <a:pPr marR="0" lvl="0" rtl="0">
              <a:lnSpc>
                <a:spcPct val="115000"/>
              </a:lnSpc>
              <a:spcBef>
                <a:spcPts val="0"/>
              </a:spcBef>
              <a:spcAft>
                <a:spcPts val="1000"/>
              </a:spcAft>
            </a:pPr>
            <a:r>
              <a:rPr lang="en-US" sz="6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6800" b="1" i="1" dirty="0">
                <a:latin typeface="Times New Roman" panose="02020603050405020304" pitchFamily="18" charset="0"/>
                <a:ea typeface="SimSun" panose="02010600030101010101" pitchFamily="2" charset="-122"/>
                <a:cs typeface="Times New Roman" panose="02020603050405020304" pitchFamily="18" charset="0"/>
              </a:rPr>
              <a:t>Visualization Using Python</a:t>
            </a:r>
            <a:endParaRPr lang="en-US" sz="6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5" name="Graphic 4" descr="Saturn with solid fill">
            <a:extLst>
              <a:ext uri="{FF2B5EF4-FFF2-40B4-BE49-F238E27FC236}">
                <a16:creationId xmlns:a16="http://schemas.microsoft.com/office/drawing/2014/main" id="{55FC8874-0BC5-F2EB-2334-F332272D8B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13047785" y="-952501"/>
            <a:ext cx="5410200" cy="5410200"/>
          </a:xfrm>
          <a:prstGeom prst="rect">
            <a:avLst/>
          </a:prstGeom>
        </p:spPr>
      </p:pic>
    </p:spTree>
    <p:extLst>
      <p:ext uri="{BB962C8B-B14F-4D97-AF65-F5344CB8AC3E}">
        <p14:creationId xmlns:p14="http://schemas.microsoft.com/office/powerpoint/2010/main" val="1028212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4737313" y="-121899"/>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sp>
        <p:nvSpPr>
          <p:cNvPr id="3" name="TextBox 19">
            <a:extLst>
              <a:ext uri="{FF2B5EF4-FFF2-40B4-BE49-F238E27FC236}">
                <a16:creationId xmlns:a16="http://schemas.microsoft.com/office/drawing/2014/main" id="{111C51DE-EC8D-766E-A536-3874D1A60BB0}"/>
              </a:ext>
            </a:extLst>
          </p:cNvPr>
          <p:cNvSpPr txBox="1"/>
          <p:nvPr/>
        </p:nvSpPr>
        <p:spPr>
          <a:xfrm>
            <a:off x="304800" y="342900"/>
            <a:ext cx="10227867" cy="1625568"/>
          </a:xfrm>
          <a:prstGeom prst="rect">
            <a:avLst/>
          </a:prstGeom>
        </p:spPr>
        <p:txBody>
          <a:bodyPr lIns="0" tIns="0" rIns="0" bIns="0" rtlCol="0" anchor="t">
            <a:spAutoFit/>
          </a:bodyPr>
          <a:lstStyle/>
          <a:p>
            <a:pPr algn="ctr">
              <a:lnSpc>
                <a:spcPts val="13299"/>
              </a:lnSpc>
            </a:pPr>
            <a:r>
              <a:rPr lang="en-US" sz="9499" dirty="0">
                <a:solidFill>
                  <a:srgbClr val="FF8C00"/>
                </a:solidFill>
                <a:latin typeface="Sunday"/>
                <a:ea typeface="Sunday"/>
                <a:cs typeface="Sunday"/>
                <a:sym typeface="Sunday"/>
              </a:rPr>
              <a:t>introduction</a:t>
            </a:r>
          </a:p>
        </p:txBody>
      </p:sp>
      <p:sp>
        <p:nvSpPr>
          <p:cNvPr id="5" name="TextBox 4">
            <a:extLst>
              <a:ext uri="{FF2B5EF4-FFF2-40B4-BE49-F238E27FC236}">
                <a16:creationId xmlns:a16="http://schemas.microsoft.com/office/drawing/2014/main" id="{A092AF21-C866-CBBF-B3C1-E36B24D9EDD6}"/>
              </a:ext>
            </a:extLst>
          </p:cNvPr>
          <p:cNvSpPr txBox="1"/>
          <p:nvPr/>
        </p:nvSpPr>
        <p:spPr>
          <a:xfrm>
            <a:off x="685800" y="3314700"/>
            <a:ext cx="16002000" cy="4414093"/>
          </a:xfrm>
          <a:prstGeom prst="rect">
            <a:avLst/>
          </a:prstGeom>
          <a:noFill/>
        </p:spPr>
        <p:txBody>
          <a:bodyPr wrap="square" rtlCol="0">
            <a:spAutoFit/>
          </a:bodyPr>
          <a:lstStyle/>
          <a:p>
            <a:pPr marL="342900" marR="0" lvl="0" indent="-342900" rtl="0">
              <a:lnSpc>
                <a:spcPct val="115000"/>
              </a:lnSpc>
              <a:spcBef>
                <a:spcPts val="0"/>
              </a:spcBef>
              <a:spcAft>
                <a:spcPts val="1000"/>
              </a:spcAft>
              <a:buFont typeface="Symbol" panose="05050102010706020507" pitchFamily="18" charset="2"/>
              <a:buChar char=""/>
            </a:pPr>
            <a:r>
              <a:rPr lang="en-US" sz="4800" b="1" dirty="0">
                <a:effectLst/>
                <a:latin typeface="Times New Roman" panose="02020603050405020304" pitchFamily="18" charset="0"/>
                <a:ea typeface="SimSun" panose="02010600030101010101" pitchFamily="2" charset="-122"/>
                <a:cs typeface="Times New Roman" panose="02020603050405020304" pitchFamily="18" charset="0"/>
              </a:rPr>
              <a:t>Objective</a:t>
            </a:r>
            <a:r>
              <a:rPr lang="en-US" sz="4800" dirty="0">
                <a:effectLst/>
                <a:latin typeface="Times New Roman" panose="02020603050405020304" pitchFamily="18" charset="0"/>
                <a:ea typeface="SimSun" panose="02010600030101010101" pitchFamily="2" charset="-122"/>
                <a:cs typeface="Times New Roman" panose="02020603050405020304" pitchFamily="18" charset="0"/>
              </a:rPr>
              <a:t>: This project aims to predict the success of </a:t>
            </a:r>
            <a:r>
              <a:rPr lang="en-US" sz="4800" dirty="0" err="1">
                <a:effectLst/>
                <a:latin typeface="Times New Roman" panose="02020603050405020304" pitchFamily="18" charset="0"/>
                <a:ea typeface="SimSun" panose="02010600030101010101" pitchFamily="2" charset="-122"/>
                <a:cs typeface="Times New Roman" panose="02020603050405020304" pitchFamily="18" charset="0"/>
              </a:rPr>
              <a:t>SpaceY</a:t>
            </a:r>
            <a:r>
              <a:rPr lang="en-US" sz="4800" dirty="0">
                <a:effectLst/>
                <a:latin typeface="Times New Roman" panose="02020603050405020304" pitchFamily="18" charset="0"/>
                <a:ea typeface="SimSun" panose="02010600030101010101" pitchFamily="2" charset="-122"/>
                <a:cs typeface="Times New Roman" panose="02020603050405020304" pitchFamily="18" charset="0"/>
              </a:rPr>
              <a:t> launches based on historical data, helping optimize future missions.</a:t>
            </a:r>
            <a:endParaRPr lang="en-US" sz="4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Char char=""/>
            </a:pPr>
            <a:r>
              <a:rPr lang="en-US" sz="4800" b="1" dirty="0">
                <a:effectLst/>
                <a:latin typeface="Times New Roman" panose="02020603050405020304" pitchFamily="18" charset="0"/>
                <a:ea typeface="SimSun" panose="02010600030101010101" pitchFamily="2" charset="-122"/>
                <a:cs typeface="Times New Roman" panose="02020603050405020304" pitchFamily="18" charset="0"/>
              </a:rPr>
              <a:t>Tools &amp; Techniques</a:t>
            </a:r>
            <a:r>
              <a:rPr lang="en-US" sz="4800" dirty="0">
                <a:effectLst/>
                <a:latin typeface="Times New Roman" panose="02020603050405020304" pitchFamily="18" charset="0"/>
                <a:ea typeface="SimSun" panose="02010600030101010101" pitchFamily="2" charset="-122"/>
                <a:cs typeface="Times New Roman" panose="02020603050405020304" pitchFamily="18" charset="0"/>
              </a:rPr>
              <a:t>: Python, Scikit-learn, </a:t>
            </a:r>
            <a:r>
              <a:rPr lang="en-US" sz="4800" dirty="0" err="1">
                <a:effectLst/>
                <a:latin typeface="Times New Roman" panose="02020603050405020304" pitchFamily="18" charset="0"/>
                <a:ea typeface="SimSun" panose="02010600030101010101" pitchFamily="2" charset="-122"/>
                <a:cs typeface="Times New Roman" panose="02020603050405020304" pitchFamily="18" charset="0"/>
              </a:rPr>
              <a:t>GridSearchCV</a:t>
            </a:r>
            <a:r>
              <a:rPr lang="en-US" sz="4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4800" dirty="0" err="1">
                <a:effectLst/>
                <a:latin typeface="Times New Roman" panose="02020603050405020304" pitchFamily="18" charset="0"/>
                <a:ea typeface="SimSun" panose="02010600030101010101" pitchFamily="2" charset="-122"/>
                <a:cs typeface="Times New Roman" panose="02020603050405020304" pitchFamily="18" charset="0"/>
              </a:rPr>
              <a:t>MLflow</a:t>
            </a:r>
            <a:r>
              <a:rPr lang="en-US" sz="4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4800" dirty="0" err="1">
                <a:effectLst/>
                <a:latin typeface="Times New Roman" panose="02020603050405020304" pitchFamily="18" charset="0"/>
                <a:ea typeface="SimSun" panose="02010600030101010101" pitchFamily="2" charset="-122"/>
                <a:cs typeface="Times New Roman" panose="02020603050405020304" pitchFamily="18" charset="0"/>
              </a:rPr>
              <a:t>Gradio</a:t>
            </a:r>
            <a:endParaRPr lang="en-US" sz="48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02278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6456175" y="-21793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6520" y="100965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1014557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8800" b="1" i="1" dirty="0">
                <a:latin typeface="Times New Roman" panose="02020603050405020304" pitchFamily="18" charset="0"/>
                <a:ea typeface="SimSun" panose="02010600030101010101" pitchFamily="2" charset="-122"/>
                <a:cs typeface="Times New Roman" panose="02020603050405020304" pitchFamily="18" charset="0"/>
              </a:rPr>
              <a:t>Cleaning</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101455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Analysis</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10096500"/>
            <a:ext cx="1905000" cy="19050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304800" y="-342900"/>
            <a:ext cx="20726400" cy="1490793"/>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visualization</a:t>
            </a:r>
          </a:p>
        </p:txBody>
      </p:sp>
      <p:sp>
        <p:nvSpPr>
          <p:cNvPr id="25" name="TextBox 24">
            <a:extLst>
              <a:ext uri="{FF2B5EF4-FFF2-40B4-BE49-F238E27FC236}">
                <a16:creationId xmlns:a16="http://schemas.microsoft.com/office/drawing/2014/main" id="{53BF3243-75EB-E6B2-591E-7AEF2C31DA03}"/>
              </a:ext>
            </a:extLst>
          </p:cNvPr>
          <p:cNvSpPr txBox="1"/>
          <p:nvPr/>
        </p:nvSpPr>
        <p:spPr>
          <a:xfrm>
            <a:off x="838200" y="2705100"/>
            <a:ext cx="11781692" cy="678327"/>
          </a:xfrm>
          <a:prstGeom prst="rect">
            <a:avLst/>
          </a:prstGeom>
          <a:noFill/>
        </p:spPr>
        <p:txBody>
          <a:bodyPr wrap="square">
            <a:spAutoFit/>
          </a:bodyPr>
          <a:lstStyle/>
          <a:p>
            <a:pPr marL="342900" marR="0" lvl="0" indent="-342900" rtl="0">
              <a:lnSpc>
                <a:spcPct val="115000"/>
              </a:lnSpc>
              <a:spcBef>
                <a:spcPts val="0"/>
              </a:spcBef>
              <a:spcAft>
                <a:spcPts val="1000"/>
              </a:spcAft>
              <a:buFont typeface="Symbol" panose="05050102010706020507" pitchFamily="18" charset="2"/>
              <a:buChar char=""/>
            </a:pPr>
            <a:r>
              <a:rPr lang="en-US" sz="3600" b="1" dirty="0" err="1">
                <a:latin typeface="Times New Roman" panose="02020603050405020304" pitchFamily="18" charset="0"/>
                <a:ea typeface="SimSun" panose="02010600030101010101" pitchFamily="2" charset="-122"/>
                <a:cs typeface="Times New Roman" panose="02020603050405020304" pitchFamily="18" charset="0"/>
              </a:rPr>
              <a:t>OrbitType</a:t>
            </a:r>
            <a:r>
              <a:rPr lang="en-US" sz="3600" b="1" dirty="0">
                <a:latin typeface="Times New Roman" panose="02020603050405020304" pitchFamily="18" charset="0"/>
                <a:ea typeface="SimSun" panose="02010600030101010101" pitchFamily="2" charset="-122"/>
                <a:cs typeface="Times New Roman" panose="02020603050405020304" pitchFamily="18" charset="0"/>
              </a:rPr>
              <a:t> vs. Flight Number</a:t>
            </a:r>
          </a:p>
        </p:txBody>
      </p:sp>
      <p:sp>
        <p:nvSpPr>
          <p:cNvPr id="28" name="TextBox 27">
            <a:extLst>
              <a:ext uri="{FF2B5EF4-FFF2-40B4-BE49-F238E27FC236}">
                <a16:creationId xmlns:a16="http://schemas.microsoft.com/office/drawing/2014/main" id="{7F10B22E-4AE5-E964-41B9-1586F4EA5C7C}"/>
              </a:ext>
            </a:extLst>
          </p:cNvPr>
          <p:cNvSpPr txBox="1"/>
          <p:nvPr/>
        </p:nvSpPr>
        <p:spPr>
          <a:xfrm>
            <a:off x="939800" y="7734300"/>
            <a:ext cx="15544800" cy="1764394"/>
          </a:xfrm>
          <a:prstGeom prst="rect">
            <a:avLst/>
          </a:prstGeom>
          <a:noFill/>
        </p:spPr>
        <p:txBody>
          <a:bodyPr wrap="square">
            <a:spAutoFit/>
          </a:bodyPr>
          <a:lstStyle/>
          <a:p>
            <a:pPr marL="0" marR="0">
              <a:lnSpc>
                <a:spcPct val="115000"/>
              </a:lnSpc>
              <a:spcBef>
                <a:spcPts val="0"/>
              </a:spcBef>
              <a:spcAft>
                <a:spcPts val="1000"/>
              </a:spcAft>
            </a:pPr>
            <a:r>
              <a:rPr lang="en-US" sz="2400" b="1" dirty="0">
                <a:effectLst/>
                <a:latin typeface="Times New Roman" panose="02020603050405020304" pitchFamily="18" charset="0"/>
                <a:ea typeface="SimSun" panose="02010600030101010101" pitchFamily="2" charset="-122"/>
                <a:cs typeface="Times New Roman" panose="02020603050405020304" pitchFamily="18" charset="0"/>
              </a:rPr>
              <a:t>Early Mission Difficulties</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The initial Falcon 9 flights showed a higher failure rate (orange dots) across several orbit types, indicating early challenges. However, as flight numbers increased, success rates improved. Overall, most orbit types have shown progress over time, though orbits like 'GEO', 'SO', and 'ES-L1' have higher failure rates, reflecting the unique challenges of these missions.</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1" name="Picture 10">
            <a:extLst>
              <a:ext uri="{FF2B5EF4-FFF2-40B4-BE49-F238E27FC236}">
                <a16:creationId xmlns:a16="http://schemas.microsoft.com/office/drawing/2014/main" id="{E5E101E4-3C09-C33E-FD30-79D6C8BCB662}"/>
              </a:ext>
            </a:extLst>
          </p:cNvPr>
          <p:cNvPicPr>
            <a:picLocks noChangeAspect="1"/>
          </p:cNvPicPr>
          <p:nvPr/>
        </p:nvPicPr>
        <p:blipFill>
          <a:blip r:embed="rId14">
            <a:extLst>
              <a:ext uri="{28A0092B-C50C-407E-A947-70E740481C1C}">
                <a14:useLocalDpi xmlns:a14="http://schemas.microsoft.com/office/drawing/2010/main" val="0"/>
              </a:ext>
            </a:extLst>
          </a:blip>
          <a:srcRect t="8432"/>
          <a:stretch/>
        </p:blipFill>
        <p:spPr bwMode="auto">
          <a:xfrm>
            <a:off x="3810000" y="3454400"/>
            <a:ext cx="6553200" cy="4255024"/>
          </a:xfrm>
          <a:prstGeom prst="rect">
            <a:avLst/>
          </a:prstGeom>
          <a:noFill/>
          <a:ln>
            <a:noFill/>
          </a:ln>
        </p:spPr>
      </p:pic>
      <p:sp>
        <p:nvSpPr>
          <p:cNvPr id="12" name="TextBox 11">
            <a:extLst>
              <a:ext uri="{FF2B5EF4-FFF2-40B4-BE49-F238E27FC236}">
                <a16:creationId xmlns:a16="http://schemas.microsoft.com/office/drawing/2014/main" id="{A4397D91-0DC4-AE57-A915-72AF6C23477A}"/>
              </a:ext>
            </a:extLst>
          </p:cNvPr>
          <p:cNvSpPr txBox="1"/>
          <p:nvPr/>
        </p:nvSpPr>
        <p:spPr>
          <a:xfrm>
            <a:off x="1231900" y="1153970"/>
            <a:ext cx="11950700" cy="1219565"/>
          </a:xfrm>
          <a:prstGeom prst="rect">
            <a:avLst/>
          </a:prstGeom>
          <a:noFill/>
        </p:spPr>
        <p:txBody>
          <a:bodyPr wrap="square">
            <a:spAutoFit/>
          </a:bodyPr>
          <a:lstStyle/>
          <a:p>
            <a:pPr marR="0" lvl="0" rtl="0">
              <a:lnSpc>
                <a:spcPct val="115000"/>
              </a:lnSpc>
              <a:spcBef>
                <a:spcPts val="0"/>
              </a:spcBef>
              <a:spcAft>
                <a:spcPts val="1000"/>
              </a:spcAft>
            </a:pPr>
            <a:r>
              <a:rPr lang="en-US" sz="6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6800" b="1" i="1" dirty="0">
                <a:latin typeface="Times New Roman" panose="02020603050405020304" pitchFamily="18" charset="0"/>
                <a:ea typeface="SimSun" panose="02010600030101010101" pitchFamily="2" charset="-122"/>
                <a:cs typeface="Times New Roman" panose="02020603050405020304" pitchFamily="18" charset="0"/>
              </a:rPr>
              <a:t>Visualization Using Python</a:t>
            </a:r>
            <a:endParaRPr lang="en-US" sz="6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5" name="Graphic 4" descr="Saturn with solid fill">
            <a:extLst>
              <a:ext uri="{FF2B5EF4-FFF2-40B4-BE49-F238E27FC236}">
                <a16:creationId xmlns:a16="http://schemas.microsoft.com/office/drawing/2014/main" id="{8605CBA2-C10E-42AA-7C89-0E1600CF69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13047785" y="-952501"/>
            <a:ext cx="5410200" cy="5410200"/>
          </a:xfrm>
          <a:prstGeom prst="rect">
            <a:avLst/>
          </a:prstGeom>
        </p:spPr>
      </p:pic>
    </p:spTree>
    <p:extLst>
      <p:ext uri="{BB962C8B-B14F-4D97-AF65-F5344CB8AC3E}">
        <p14:creationId xmlns:p14="http://schemas.microsoft.com/office/powerpoint/2010/main" val="4080269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6456175" y="-21793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6520" y="100965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1014557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8800" b="1" i="1" dirty="0">
                <a:latin typeface="Times New Roman" panose="02020603050405020304" pitchFamily="18" charset="0"/>
                <a:ea typeface="SimSun" panose="02010600030101010101" pitchFamily="2" charset="-122"/>
                <a:cs typeface="Times New Roman" panose="02020603050405020304" pitchFamily="18" charset="0"/>
              </a:rPr>
              <a:t>Cleaning</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101455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Analysis</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10096500"/>
            <a:ext cx="1905000" cy="19050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304800" y="-342900"/>
            <a:ext cx="20726400" cy="1490793"/>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visualization</a:t>
            </a:r>
          </a:p>
        </p:txBody>
      </p:sp>
      <p:sp>
        <p:nvSpPr>
          <p:cNvPr id="25" name="TextBox 24">
            <a:extLst>
              <a:ext uri="{FF2B5EF4-FFF2-40B4-BE49-F238E27FC236}">
                <a16:creationId xmlns:a16="http://schemas.microsoft.com/office/drawing/2014/main" id="{53BF3243-75EB-E6B2-591E-7AEF2C31DA03}"/>
              </a:ext>
            </a:extLst>
          </p:cNvPr>
          <p:cNvSpPr txBox="1"/>
          <p:nvPr/>
        </p:nvSpPr>
        <p:spPr>
          <a:xfrm>
            <a:off x="838200" y="2778001"/>
            <a:ext cx="11781692" cy="689099"/>
          </a:xfrm>
          <a:prstGeom prst="rect">
            <a:avLst/>
          </a:prstGeom>
          <a:noFill/>
        </p:spPr>
        <p:txBody>
          <a:bodyPr wrap="square">
            <a:spAutoFit/>
          </a:bodyPr>
          <a:lstStyle/>
          <a:p>
            <a:pPr marL="342900" marR="0" lvl="0" indent="-342900" rtl="0">
              <a:lnSpc>
                <a:spcPct val="115000"/>
              </a:lnSpc>
              <a:spcBef>
                <a:spcPts val="0"/>
              </a:spcBef>
              <a:spcAft>
                <a:spcPts val="1000"/>
              </a:spcAft>
              <a:buFont typeface="Symbol" panose="05050102010706020507" pitchFamily="18" charset="2"/>
              <a:buChar char=""/>
            </a:pPr>
            <a:r>
              <a:rPr lang="en-US" sz="3600" b="1" dirty="0">
                <a:effectLst/>
                <a:latin typeface="Times New Roman" panose="02020603050405020304" pitchFamily="18" charset="0"/>
                <a:ea typeface="SimSun" panose="02010600030101010101" pitchFamily="2" charset="-122"/>
                <a:cs typeface="Times New Roman" panose="02020603050405020304" pitchFamily="18" charset="0"/>
              </a:rPr>
              <a:t>Success rate per year</a:t>
            </a:r>
            <a:endParaRPr lang="en-US" sz="36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28" name="TextBox 27">
            <a:extLst>
              <a:ext uri="{FF2B5EF4-FFF2-40B4-BE49-F238E27FC236}">
                <a16:creationId xmlns:a16="http://schemas.microsoft.com/office/drawing/2014/main" id="{7F10B22E-4AE5-E964-41B9-1586F4EA5C7C}"/>
              </a:ext>
            </a:extLst>
          </p:cNvPr>
          <p:cNvSpPr txBox="1"/>
          <p:nvPr/>
        </p:nvSpPr>
        <p:spPr>
          <a:xfrm>
            <a:off x="914400" y="7886700"/>
            <a:ext cx="15544800" cy="1043171"/>
          </a:xfrm>
          <a:prstGeom prst="rect">
            <a:avLst/>
          </a:prstGeom>
          <a:noFill/>
        </p:spPr>
        <p:txBody>
          <a:bodyPr wrap="square">
            <a:spAutoFit/>
          </a:bodyPr>
          <a:lstStyle/>
          <a:p>
            <a:pPr marL="0" marR="0">
              <a:lnSpc>
                <a:spcPct val="115000"/>
              </a:lnSpc>
              <a:spcBef>
                <a:spcPts val="0"/>
              </a:spcBef>
              <a:spcAft>
                <a:spcPts val="1000"/>
              </a:spcAft>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Since 2013 there has been a growing trend in landing success rates, with a possible plateau in the region of 0.9 after 2020.</a:t>
            </a:r>
          </a:p>
          <a:p>
            <a:pPr marL="0" marR="0">
              <a:lnSpc>
                <a:spcPct val="115000"/>
              </a:lnSpc>
              <a:spcBef>
                <a:spcPts val="0"/>
              </a:spcBef>
              <a:spcAft>
                <a:spcPts val="1000"/>
              </a:spcAft>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The local minimum in 2018 requires a more detailed study to discover the root causes.</a:t>
            </a:r>
          </a:p>
        </p:txBody>
      </p:sp>
      <p:pic>
        <p:nvPicPr>
          <p:cNvPr id="12" name="Picture 11">
            <a:extLst>
              <a:ext uri="{FF2B5EF4-FFF2-40B4-BE49-F238E27FC236}">
                <a16:creationId xmlns:a16="http://schemas.microsoft.com/office/drawing/2014/main" id="{154774E9-339E-59F4-2076-CD1FA10265D5}"/>
              </a:ext>
            </a:extLst>
          </p:cNvPr>
          <p:cNvPicPr>
            <a:picLocks noChangeAspect="1"/>
          </p:cNvPicPr>
          <p:nvPr/>
        </p:nvPicPr>
        <p:blipFill>
          <a:blip r:embed="rId14">
            <a:extLst>
              <a:ext uri="{28A0092B-C50C-407E-A947-70E740481C1C}">
                <a14:useLocalDpi xmlns:a14="http://schemas.microsoft.com/office/drawing/2010/main" val="0"/>
              </a:ext>
            </a:extLst>
          </a:blip>
          <a:srcRect t="8968"/>
          <a:stretch/>
        </p:blipFill>
        <p:spPr bwMode="auto">
          <a:xfrm>
            <a:off x="3792415" y="3499338"/>
            <a:ext cx="6934200" cy="4187951"/>
          </a:xfrm>
          <a:prstGeom prst="rect">
            <a:avLst/>
          </a:prstGeom>
          <a:noFill/>
          <a:ln>
            <a:noFill/>
          </a:ln>
        </p:spPr>
      </p:pic>
      <p:sp>
        <p:nvSpPr>
          <p:cNvPr id="11" name="TextBox 10">
            <a:extLst>
              <a:ext uri="{FF2B5EF4-FFF2-40B4-BE49-F238E27FC236}">
                <a16:creationId xmlns:a16="http://schemas.microsoft.com/office/drawing/2014/main" id="{E7CE43E8-8319-B84D-7336-39FA93E06FD5}"/>
              </a:ext>
            </a:extLst>
          </p:cNvPr>
          <p:cNvSpPr txBox="1"/>
          <p:nvPr/>
        </p:nvSpPr>
        <p:spPr>
          <a:xfrm>
            <a:off x="1231900" y="1153970"/>
            <a:ext cx="11950700" cy="1219565"/>
          </a:xfrm>
          <a:prstGeom prst="rect">
            <a:avLst/>
          </a:prstGeom>
          <a:noFill/>
        </p:spPr>
        <p:txBody>
          <a:bodyPr wrap="square">
            <a:spAutoFit/>
          </a:bodyPr>
          <a:lstStyle/>
          <a:p>
            <a:pPr marR="0" lvl="0" rtl="0">
              <a:lnSpc>
                <a:spcPct val="115000"/>
              </a:lnSpc>
              <a:spcBef>
                <a:spcPts val="0"/>
              </a:spcBef>
              <a:spcAft>
                <a:spcPts val="1000"/>
              </a:spcAft>
            </a:pPr>
            <a:r>
              <a:rPr lang="en-US" sz="6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6800" b="1" i="1" dirty="0">
                <a:latin typeface="Times New Roman" panose="02020603050405020304" pitchFamily="18" charset="0"/>
                <a:ea typeface="SimSun" panose="02010600030101010101" pitchFamily="2" charset="-122"/>
                <a:cs typeface="Times New Roman" panose="02020603050405020304" pitchFamily="18" charset="0"/>
              </a:rPr>
              <a:t>Visualization Using Python</a:t>
            </a:r>
            <a:endParaRPr lang="en-US" sz="6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5" name="Graphic 4" descr="Saturn with solid fill">
            <a:extLst>
              <a:ext uri="{FF2B5EF4-FFF2-40B4-BE49-F238E27FC236}">
                <a16:creationId xmlns:a16="http://schemas.microsoft.com/office/drawing/2014/main" id="{AA6B2BFA-639C-86BD-A0B7-129DF599847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13047785" y="-952501"/>
            <a:ext cx="5410200" cy="5410200"/>
          </a:xfrm>
          <a:prstGeom prst="rect">
            <a:avLst/>
          </a:prstGeom>
        </p:spPr>
      </p:pic>
    </p:spTree>
    <p:extLst>
      <p:ext uri="{BB962C8B-B14F-4D97-AF65-F5344CB8AC3E}">
        <p14:creationId xmlns:p14="http://schemas.microsoft.com/office/powerpoint/2010/main" val="464073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10131219"/>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6456175" y="-21793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6520" y="100965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1014557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8800" b="1" i="1" dirty="0">
                <a:latin typeface="Times New Roman" panose="02020603050405020304" pitchFamily="18" charset="0"/>
                <a:ea typeface="SimSun" panose="02010600030101010101" pitchFamily="2" charset="-122"/>
                <a:cs typeface="Times New Roman" panose="02020603050405020304" pitchFamily="18" charset="0"/>
              </a:rPr>
              <a:t>Cleaning</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101455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Analysis</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10096500"/>
            <a:ext cx="1905000" cy="19050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304800" y="-342900"/>
            <a:ext cx="20726400" cy="1490793"/>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visualization</a:t>
            </a:r>
          </a:p>
        </p:txBody>
      </p:sp>
      <p:pic>
        <p:nvPicPr>
          <p:cNvPr id="11" name="Picture 10" descr="A graph showing a distribution of mass&#10;&#10;Description automatically generated">
            <a:extLst>
              <a:ext uri="{FF2B5EF4-FFF2-40B4-BE49-F238E27FC236}">
                <a16:creationId xmlns:a16="http://schemas.microsoft.com/office/drawing/2014/main" id="{40B1F997-7158-5F23-9085-F6BFC76B9295}"/>
              </a:ext>
            </a:extLst>
          </p:cNvPr>
          <p:cNvPicPr>
            <a:picLocks noChangeAspect="1"/>
          </p:cNvPicPr>
          <p:nvPr/>
        </p:nvPicPr>
        <p:blipFill>
          <a:blip r:embed="rId14">
            <a:extLst>
              <a:ext uri="{28A0092B-C50C-407E-A947-70E740481C1C}">
                <a14:useLocalDpi xmlns:a14="http://schemas.microsoft.com/office/drawing/2010/main" val="0"/>
              </a:ext>
            </a:extLst>
          </a:blip>
          <a:srcRect l="4463" t="7770" r="7318" b="1974"/>
          <a:stretch/>
        </p:blipFill>
        <p:spPr>
          <a:xfrm>
            <a:off x="152399" y="4470401"/>
            <a:ext cx="6024881" cy="3688080"/>
          </a:xfrm>
          <a:prstGeom prst="rect">
            <a:avLst/>
          </a:prstGeom>
        </p:spPr>
      </p:pic>
      <p:sp>
        <p:nvSpPr>
          <p:cNvPr id="14" name="TextBox 13">
            <a:extLst>
              <a:ext uri="{FF2B5EF4-FFF2-40B4-BE49-F238E27FC236}">
                <a16:creationId xmlns:a16="http://schemas.microsoft.com/office/drawing/2014/main" id="{77FF548F-CE3B-5C36-A262-A0ACDA89F632}"/>
              </a:ext>
            </a:extLst>
          </p:cNvPr>
          <p:cNvSpPr txBox="1"/>
          <p:nvPr/>
        </p:nvSpPr>
        <p:spPr>
          <a:xfrm>
            <a:off x="6324600" y="3848100"/>
            <a:ext cx="9296400" cy="6001643"/>
          </a:xfrm>
          <a:prstGeom prst="rect">
            <a:avLst/>
          </a:prstGeom>
          <a:noFill/>
        </p:spPr>
        <p:txBody>
          <a:bodyPr wrap="square">
            <a:spAutoFit/>
          </a:bodyPr>
          <a:lstStyle/>
          <a:p>
            <a:pPr algn="l" fontAlgn="base"/>
            <a:r>
              <a:rPr lang="en-US" sz="2400" b="0" i="0" dirty="0">
                <a:solidFill>
                  <a:srgbClr val="3C4043"/>
                </a:solidFill>
                <a:effectLst/>
                <a:latin typeface="Inter"/>
              </a:rPr>
              <a:t>The histogram the distribution of payload mass in kilograms (kg) against frequency. Key observations that can be made from the graph include:</a:t>
            </a:r>
          </a:p>
          <a:p>
            <a:pPr algn="l" fontAlgn="base">
              <a:buFont typeface="Arial" panose="020B0604020202020204" pitchFamily="34" charset="0"/>
              <a:buChar char="•"/>
            </a:pPr>
            <a:r>
              <a:rPr lang="en-US" sz="2400" b="0" i="0" dirty="0">
                <a:solidFill>
                  <a:srgbClr val="3C4043"/>
                </a:solidFill>
                <a:effectLst/>
                <a:latin typeface="Inter"/>
              </a:rPr>
              <a:t>Multimodal Distribution: The graph appears to have multiple peaks, suggesting the data may be divided into different clusters or categories of payload masses.</a:t>
            </a:r>
          </a:p>
          <a:p>
            <a:pPr algn="l" fontAlgn="base">
              <a:buFont typeface="Arial" panose="020B0604020202020204" pitchFamily="34" charset="0"/>
              <a:buChar char="•"/>
            </a:pPr>
            <a:r>
              <a:rPr lang="en-US" sz="2400" b="0" i="0" dirty="0">
                <a:solidFill>
                  <a:srgbClr val="3C4043"/>
                </a:solidFill>
                <a:effectLst/>
                <a:latin typeface="Inter"/>
              </a:rPr>
              <a:t>Higher Frequencies for Lower Masses: Most payloads fall in the lower mass range (0-5000 kg), which can be seen from the concentration of bars in this range.</a:t>
            </a:r>
          </a:p>
          <a:p>
            <a:pPr algn="l" fontAlgn="base">
              <a:buFont typeface="Arial" panose="020B0604020202020204" pitchFamily="34" charset="0"/>
              <a:buChar char="•"/>
            </a:pPr>
            <a:r>
              <a:rPr lang="en-US" sz="2400" b="0" i="0" dirty="0">
                <a:solidFill>
                  <a:srgbClr val="3C4043"/>
                </a:solidFill>
                <a:effectLst/>
                <a:latin typeface="Inter"/>
              </a:rPr>
              <a:t>Gaps in Data: There are some significant gaps, especially between 10,000 kg and 12,000 kg, indicating there are few payloads in that range.</a:t>
            </a:r>
          </a:p>
          <a:p>
            <a:pPr algn="l" fontAlgn="base">
              <a:buFont typeface="Arial" panose="020B0604020202020204" pitchFamily="34" charset="0"/>
              <a:buChar char="•"/>
            </a:pPr>
            <a:r>
              <a:rPr lang="en-US" sz="2400" b="0" i="0" dirty="0">
                <a:solidFill>
                  <a:srgbClr val="3C4043"/>
                </a:solidFill>
                <a:effectLst/>
                <a:latin typeface="Inter"/>
              </a:rPr>
              <a:t>Skewness: The tail of the distribution extends towards the higher payload mass (right), meaning the data is slightly right-skewed, with some extremely heavy payloads (around 16,000 kg).</a:t>
            </a:r>
          </a:p>
          <a:p>
            <a:pPr algn="l" fontAlgn="base"/>
            <a:r>
              <a:rPr lang="en-US" sz="2400" b="0" i="0" dirty="0">
                <a:solidFill>
                  <a:srgbClr val="3C4043"/>
                </a:solidFill>
                <a:effectLst/>
                <a:latin typeface="Inter"/>
              </a:rPr>
              <a:t>In summary, the distribution shows that most payloads are lighter, but there are a few very heavy ones, possibly indicating different types of payloads or missions.</a:t>
            </a:r>
          </a:p>
        </p:txBody>
      </p:sp>
      <p:sp>
        <p:nvSpPr>
          <p:cNvPr id="15" name="TextBox 14">
            <a:extLst>
              <a:ext uri="{FF2B5EF4-FFF2-40B4-BE49-F238E27FC236}">
                <a16:creationId xmlns:a16="http://schemas.microsoft.com/office/drawing/2014/main" id="{DFA57A05-05D2-3262-2FA0-DC2CE0DD9996}"/>
              </a:ext>
            </a:extLst>
          </p:cNvPr>
          <p:cNvSpPr txBox="1"/>
          <p:nvPr/>
        </p:nvSpPr>
        <p:spPr>
          <a:xfrm>
            <a:off x="838200" y="3122550"/>
            <a:ext cx="11781692" cy="689099"/>
          </a:xfrm>
          <a:prstGeom prst="rect">
            <a:avLst/>
          </a:prstGeom>
          <a:noFill/>
        </p:spPr>
        <p:txBody>
          <a:bodyPr wrap="square">
            <a:spAutoFit/>
          </a:bodyPr>
          <a:lstStyle/>
          <a:p>
            <a:pPr marL="342900" marR="0" lvl="0" indent="-342900" rtl="0">
              <a:lnSpc>
                <a:spcPct val="115000"/>
              </a:lnSpc>
              <a:spcBef>
                <a:spcPts val="0"/>
              </a:spcBef>
              <a:spcAft>
                <a:spcPts val="1000"/>
              </a:spcAft>
              <a:buFont typeface="Symbol" panose="05050102010706020507" pitchFamily="18" charset="2"/>
              <a:buChar char=""/>
            </a:pPr>
            <a:r>
              <a:rPr lang="en-US" sz="3600" b="1" dirty="0">
                <a:latin typeface="Times New Roman" panose="02020603050405020304" pitchFamily="18" charset="0"/>
                <a:ea typeface="SimSun" panose="02010600030101010101" pitchFamily="2" charset="-122"/>
                <a:cs typeface="Times New Roman" panose="02020603050405020304" pitchFamily="18" charset="0"/>
              </a:rPr>
              <a:t>Distribution of Payload Mass</a:t>
            </a:r>
            <a:endParaRPr lang="en-US" sz="36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2" name="TextBox 11">
            <a:extLst>
              <a:ext uri="{FF2B5EF4-FFF2-40B4-BE49-F238E27FC236}">
                <a16:creationId xmlns:a16="http://schemas.microsoft.com/office/drawing/2014/main" id="{38821AB5-A4F7-9583-D972-A978205079C4}"/>
              </a:ext>
            </a:extLst>
          </p:cNvPr>
          <p:cNvSpPr txBox="1"/>
          <p:nvPr/>
        </p:nvSpPr>
        <p:spPr>
          <a:xfrm>
            <a:off x="1231900" y="1153970"/>
            <a:ext cx="11950700" cy="1219565"/>
          </a:xfrm>
          <a:prstGeom prst="rect">
            <a:avLst/>
          </a:prstGeom>
          <a:noFill/>
        </p:spPr>
        <p:txBody>
          <a:bodyPr wrap="square">
            <a:spAutoFit/>
          </a:bodyPr>
          <a:lstStyle/>
          <a:p>
            <a:pPr marR="0" lvl="0" rtl="0">
              <a:lnSpc>
                <a:spcPct val="115000"/>
              </a:lnSpc>
              <a:spcBef>
                <a:spcPts val="0"/>
              </a:spcBef>
              <a:spcAft>
                <a:spcPts val="1000"/>
              </a:spcAft>
            </a:pPr>
            <a:r>
              <a:rPr lang="en-US" sz="6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6800" b="1" i="1" dirty="0">
                <a:latin typeface="Times New Roman" panose="02020603050405020304" pitchFamily="18" charset="0"/>
                <a:ea typeface="SimSun" panose="02010600030101010101" pitchFamily="2" charset="-122"/>
                <a:cs typeface="Times New Roman" panose="02020603050405020304" pitchFamily="18" charset="0"/>
              </a:rPr>
              <a:t>Visualization Using Python</a:t>
            </a:r>
            <a:endParaRPr lang="en-US" sz="6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5" name="Graphic 4" descr="Saturn with solid fill">
            <a:extLst>
              <a:ext uri="{FF2B5EF4-FFF2-40B4-BE49-F238E27FC236}">
                <a16:creationId xmlns:a16="http://schemas.microsoft.com/office/drawing/2014/main" id="{A9071BC7-8CBD-06B5-B790-304DEFAE9E1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13047785" y="-952501"/>
            <a:ext cx="5410200" cy="5410200"/>
          </a:xfrm>
          <a:prstGeom prst="rect">
            <a:avLst/>
          </a:prstGeom>
        </p:spPr>
      </p:pic>
    </p:spTree>
    <p:extLst>
      <p:ext uri="{BB962C8B-B14F-4D97-AF65-F5344CB8AC3E}">
        <p14:creationId xmlns:p14="http://schemas.microsoft.com/office/powerpoint/2010/main" val="3892885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6456175" y="-21793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36520" y="100965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1098377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8800" b="1" i="1" dirty="0">
                <a:latin typeface="Times New Roman" panose="02020603050405020304" pitchFamily="18" charset="0"/>
                <a:ea typeface="SimSun" panose="02010600030101010101" pitchFamily="2" charset="-122"/>
                <a:cs typeface="Times New Roman" panose="02020603050405020304" pitchFamily="18" charset="0"/>
              </a:rPr>
              <a:t>Cleaning</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1078230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Analysis</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7000" y="10096500"/>
            <a:ext cx="1905000" cy="19050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304800" y="-342900"/>
            <a:ext cx="20726400" cy="1490793"/>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visualization</a:t>
            </a:r>
          </a:p>
        </p:txBody>
      </p:sp>
      <p:sp>
        <p:nvSpPr>
          <p:cNvPr id="25" name="TextBox 24">
            <a:extLst>
              <a:ext uri="{FF2B5EF4-FFF2-40B4-BE49-F238E27FC236}">
                <a16:creationId xmlns:a16="http://schemas.microsoft.com/office/drawing/2014/main" id="{53BF3243-75EB-E6B2-591E-7AEF2C31DA03}"/>
              </a:ext>
            </a:extLst>
          </p:cNvPr>
          <p:cNvSpPr txBox="1"/>
          <p:nvPr/>
        </p:nvSpPr>
        <p:spPr>
          <a:xfrm>
            <a:off x="838200" y="2778001"/>
            <a:ext cx="11781692" cy="689099"/>
          </a:xfrm>
          <a:prstGeom prst="rect">
            <a:avLst/>
          </a:prstGeom>
          <a:noFill/>
        </p:spPr>
        <p:txBody>
          <a:bodyPr wrap="square">
            <a:spAutoFit/>
          </a:bodyPr>
          <a:lstStyle/>
          <a:p>
            <a:pPr marL="342900" marR="0" lvl="0" indent="-342900" rtl="0">
              <a:lnSpc>
                <a:spcPct val="115000"/>
              </a:lnSpc>
              <a:spcBef>
                <a:spcPts val="0"/>
              </a:spcBef>
              <a:spcAft>
                <a:spcPts val="1000"/>
              </a:spcAft>
              <a:buFont typeface="Symbol" panose="05050102010706020507" pitchFamily="18" charset="2"/>
              <a:buChar char=""/>
            </a:pPr>
            <a:r>
              <a:rPr lang="en-US" sz="3600" b="1" dirty="0">
                <a:effectLst/>
                <a:latin typeface="Times New Roman" panose="02020603050405020304" pitchFamily="18" charset="0"/>
                <a:ea typeface="SimSun" panose="02010600030101010101" pitchFamily="2" charset="-122"/>
                <a:cs typeface="Times New Roman" panose="02020603050405020304" pitchFamily="18" charset="0"/>
              </a:rPr>
              <a:t>Payload Mass by Orbit</a:t>
            </a:r>
            <a:endParaRPr lang="en-US" sz="36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1" name="Picture 10" descr="A graph showing a number of columns&#10;&#10;Description automatically generated with medium confidence">
            <a:extLst>
              <a:ext uri="{FF2B5EF4-FFF2-40B4-BE49-F238E27FC236}">
                <a16:creationId xmlns:a16="http://schemas.microsoft.com/office/drawing/2014/main" id="{FA167052-DD32-B778-63BB-A8C30398C6D3}"/>
              </a:ext>
            </a:extLst>
          </p:cNvPr>
          <p:cNvPicPr>
            <a:picLocks noChangeAspect="1"/>
          </p:cNvPicPr>
          <p:nvPr/>
        </p:nvPicPr>
        <p:blipFill>
          <a:blip r:embed="rId12">
            <a:extLst>
              <a:ext uri="{28A0092B-C50C-407E-A947-70E740481C1C}">
                <a14:useLocalDpi xmlns:a14="http://schemas.microsoft.com/office/drawing/2010/main" val="0"/>
              </a:ext>
            </a:extLst>
          </a:blip>
          <a:srcRect l="3552" t="7965" r="16745" b="3540"/>
          <a:stretch/>
        </p:blipFill>
        <p:spPr>
          <a:xfrm>
            <a:off x="381000" y="4762500"/>
            <a:ext cx="5171847" cy="3200400"/>
          </a:xfrm>
          <a:prstGeom prst="rect">
            <a:avLst/>
          </a:prstGeom>
        </p:spPr>
      </p:pic>
      <p:sp>
        <p:nvSpPr>
          <p:cNvPr id="14" name="TextBox 13">
            <a:extLst>
              <a:ext uri="{FF2B5EF4-FFF2-40B4-BE49-F238E27FC236}">
                <a16:creationId xmlns:a16="http://schemas.microsoft.com/office/drawing/2014/main" id="{139532A6-5C92-8C6E-79C0-47102B088DD2}"/>
              </a:ext>
            </a:extLst>
          </p:cNvPr>
          <p:cNvSpPr txBox="1"/>
          <p:nvPr/>
        </p:nvSpPr>
        <p:spPr>
          <a:xfrm>
            <a:off x="5574323" y="3467100"/>
            <a:ext cx="11658600" cy="6555641"/>
          </a:xfrm>
          <a:prstGeom prst="rect">
            <a:avLst/>
          </a:prstGeom>
          <a:noFill/>
        </p:spPr>
        <p:txBody>
          <a:bodyPr wrap="square">
            <a:spAutoFit/>
          </a:bodyPr>
          <a:lstStyle/>
          <a:p>
            <a:pPr algn="l" fontAlgn="base"/>
            <a:r>
              <a:rPr lang="en-US" sz="2800" b="0" i="0" dirty="0">
                <a:solidFill>
                  <a:srgbClr val="3C4043"/>
                </a:solidFill>
                <a:effectLst/>
                <a:latin typeface="Inter"/>
              </a:rPr>
              <a:t>The boxplot compares payload mass across different orbit types (e.g., LEO, GTO, etc.), with data separated by class 0 and class 1.</a:t>
            </a:r>
          </a:p>
          <a:p>
            <a:pPr algn="l" fontAlgn="base"/>
            <a:r>
              <a:rPr lang="en-US" sz="2800" b="0" i="0" dirty="0">
                <a:solidFill>
                  <a:srgbClr val="3C4043"/>
                </a:solidFill>
                <a:effectLst/>
                <a:latin typeface="Inter"/>
              </a:rPr>
              <a:t>Key takeaways:</a:t>
            </a:r>
          </a:p>
          <a:p>
            <a:pPr algn="l" fontAlgn="base">
              <a:buFont typeface="Arial" panose="020B0604020202020204" pitchFamily="34" charset="0"/>
              <a:buChar char="•"/>
            </a:pPr>
            <a:r>
              <a:rPr lang="en-US" sz="2800" b="0" i="0" dirty="0">
                <a:solidFill>
                  <a:srgbClr val="3C4043"/>
                </a:solidFill>
                <a:effectLst/>
                <a:latin typeface="inherit"/>
              </a:rPr>
              <a:t>LEO (Low Earth Orbit) has the widest range of payload masses, with both successful (class and unsuccessful (class 0) flights showing significant variation.</a:t>
            </a:r>
          </a:p>
          <a:p>
            <a:pPr algn="l" fontAlgn="base">
              <a:buFont typeface="Arial" panose="020B0604020202020204" pitchFamily="34" charset="0"/>
              <a:buChar char="•"/>
            </a:pPr>
            <a:r>
              <a:rPr lang="en-US" sz="2800" b="0" i="0" dirty="0">
                <a:solidFill>
                  <a:srgbClr val="3C4043"/>
                </a:solidFill>
                <a:effectLst/>
                <a:latin typeface="inherit"/>
              </a:rPr>
              <a:t>GTO (Geostationary Transfer Orbit) has relatively heavier payloads, but there’s less variation compared to LEO.</a:t>
            </a:r>
          </a:p>
          <a:p>
            <a:pPr algn="l" fontAlgn="base">
              <a:buFont typeface="Arial" panose="020B0604020202020204" pitchFamily="34" charset="0"/>
              <a:buChar char="•"/>
            </a:pPr>
            <a:r>
              <a:rPr lang="en-US" sz="2800" b="0" i="0" dirty="0">
                <a:solidFill>
                  <a:srgbClr val="3C4043"/>
                </a:solidFill>
                <a:effectLst/>
                <a:latin typeface="inherit"/>
              </a:rPr>
              <a:t>Some orbit types (like ES-L1 and SO) show smaller or consistent payload masses.</a:t>
            </a:r>
          </a:p>
          <a:p>
            <a:pPr algn="l" fontAlgn="base">
              <a:buFont typeface="Arial" panose="020B0604020202020204" pitchFamily="34" charset="0"/>
              <a:buChar char="•"/>
            </a:pPr>
            <a:r>
              <a:rPr lang="en-US" sz="2800" b="0" i="0" dirty="0">
                <a:solidFill>
                  <a:srgbClr val="3C4043"/>
                </a:solidFill>
                <a:effectLst/>
                <a:latin typeface="inherit"/>
              </a:rPr>
              <a:t>In most orbit types, class 0 (unsuccessful) and class 1 (successful) flights have overlapping payload ranges, meaning payload mass does not have a clear influence on flight success across these orbits.</a:t>
            </a:r>
          </a:p>
          <a:p>
            <a:pPr algn="l" fontAlgn="base"/>
            <a:r>
              <a:rPr lang="en-US" sz="2800" b="0" i="0" dirty="0">
                <a:solidFill>
                  <a:srgbClr val="3C4043"/>
                </a:solidFill>
                <a:effectLst/>
                <a:latin typeface="Inter"/>
              </a:rPr>
              <a:t>Overall, the chart suggests that different orbit types have varying payload mass ranges, and there isn't a strong correlation between payload mass and the likelihood of flight success.</a:t>
            </a:r>
          </a:p>
        </p:txBody>
      </p:sp>
      <p:sp>
        <p:nvSpPr>
          <p:cNvPr id="12" name="TextBox 11">
            <a:extLst>
              <a:ext uri="{FF2B5EF4-FFF2-40B4-BE49-F238E27FC236}">
                <a16:creationId xmlns:a16="http://schemas.microsoft.com/office/drawing/2014/main" id="{B94A7121-EFD5-8196-1E0F-A98468688148}"/>
              </a:ext>
            </a:extLst>
          </p:cNvPr>
          <p:cNvSpPr txBox="1"/>
          <p:nvPr/>
        </p:nvSpPr>
        <p:spPr>
          <a:xfrm>
            <a:off x="1231900" y="1153970"/>
            <a:ext cx="11950700" cy="1219565"/>
          </a:xfrm>
          <a:prstGeom prst="rect">
            <a:avLst/>
          </a:prstGeom>
          <a:noFill/>
        </p:spPr>
        <p:txBody>
          <a:bodyPr wrap="square">
            <a:spAutoFit/>
          </a:bodyPr>
          <a:lstStyle/>
          <a:p>
            <a:pPr marR="0" lvl="0" rtl="0">
              <a:lnSpc>
                <a:spcPct val="115000"/>
              </a:lnSpc>
              <a:spcBef>
                <a:spcPts val="0"/>
              </a:spcBef>
              <a:spcAft>
                <a:spcPts val="1000"/>
              </a:spcAft>
            </a:pPr>
            <a:r>
              <a:rPr lang="en-US" sz="6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6800" b="1" i="1" dirty="0">
                <a:latin typeface="Times New Roman" panose="02020603050405020304" pitchFamily="18" charset="0"/>
                <a:ea typeface="SimSun" panose="02010600030101010101" pitchFamily="2" charset="-122"/>
                <a:cs typeface="Times New Roman" panose="02020603050405020304" pitchFamily="18" charset="0"/>
              </a:rPr>
              <a:t>Visualization Using Python</a:t>
            </a:r>
            <a:endParaRPr lang="en-US" sz="6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5" name="Graphic 4" descr="Saturn with solid fill">
            <a:extLst>
              <a:ext uri="{FF2B5EF4-FFF2-40B4-BE49-F238E27FC236}">
                <a16:creationId xmlns:a16="http://schemas.microsoft.com/office/drawing/2014/main" id="{8DA27CF1-CE93-D91B-868D-768C50A8A51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13047785" y="-952501"/>
            <a:ext cx="5410200" cy="5410200"/>
          </a:xfrm>
          <a:prstGeom prst="rect">
            <a:avLst/>
          </a:prstGeom>
        </p:spPr>
      </p:pic>
    </p:spTree>
    <p:extLst>
      <p:ext uri="{BB962C8B-B14F-4D97-AF65-F5344CB8AC3E}">
        <p14:creationId xmlns:p14="http://schemas.microsoft.com/office/powerpoint/2010/main" val="1986530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aph showing a number of columns&#10;&#10;Description automatically generated with medium confidence">
            <a:extLst>
              <a:ext uri="{FF2B5EF4-FFF2-40B4-BE49-F238E27FC236}">
                <a16:creationId xmlns:a16="http://schemas.microsoft.com/office/drawing/2014/main" id="{FA167052-DD32-B778-63BB-A8C30398C6D3}"/>
              </a:ext>
            </a:extLst>
          </p:cNvPr>
          <p:cNvPicPr>
            <a:picLocks noChangeAspect="1"/>
          </p:cNvPicPr>
          <p:nvPr/>
        </p:nvPicPr>
        <p:blipFill>
          <a:blip r:embed="rId2">
            <a:extLst>
              <a:ext uri="{28A0092B-C50C-407E-A947-70E740481C1C}">
                <a14:useLocalDpi xmlns:a14="http://schemas.microsoft.com/office/drawing/2010/main" val="0"/>
              </a:ext>
            </a:extLst>
          </a:blip>
          <a:srcRect l="3552" t="7965" r="16745" b="3540"/>
          <a:stretch/>
        </p:blipFill>
        <p:spPr>
          <a:xfrm>
            <a:off x="1524000" y="3446817"/>
            <a:ext cx="11049000" cy="6837252"/>
          </a:xfrm>
          <a:prstGeom prst="rect">
            <a:avLst/>
          </a:prstGeom>
        </p:spPr>
      </p:pic>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6456175" y="-21793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36520" y="100965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1098377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8800" b="1" i="1" dirty="0">
                <a:latin typeface="Times New Roman" panose="02020603050405020304" pitchFamily="18" charset="0"/>
                <a:ea typeface="SimSun" panose="02010600030101010101" pitchFamily="2" charset="-122"/>
                <a:cs typeface="Times New Roman" panose="02020603050405020304" pitchFamily="18" charset="0"/>
              </a:rPr>
              <a:t>Cleaning</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1078230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Analysis</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67000" y="10096500"/>
            <a:ext cx="1905000" cy="19050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304800" y="-342900"/>
            <a:ext cx="20726400" cy="1490793"/>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visualization</a:t>
            </a:r>
          </a:p>
        </p:txBody>
      </p:sp>
      <p:sp>
        <p:nvSpPr>
          <p:cNvPr id="25" name="TextBox 24">
            <a:extLst>
              <a:ext uri="{FF2B5EF4-FFF2-40B4-BE49-F238E27FC236}">
                <a16:creationId xmlns:a16="http://schemas.microsoft.com/office/drawing/2014/main" id="{53BF3243-75EB-E6B2-591E-7AEF2C31DA03}"/>
              </a:ext>
            </a:extLst>
          </p:cNvPr>
          <p:cNvSpPr txBox="1"/>
          <p:nvPr/>
        </p:nvSpPr>
        <p:spPr>
          <a:xfrm>
            <a:off x="838200" y="2778001"/>
            <a:ext cx="11781692" cy="689099"/>
          </a:xfrm>
          <a:prstGeom prst="rect">
            <a:avLst/>
          </a:prstGeom>
          <a:noFill/>
        </p:spPr>
        <p:txBody>
          <a:bodyPr wrap="square">
            <a:spAutoFit/>
          </a:bodyPr>
          <a:lstStyle/>
          <a:p>
            <a:pPr marL="342900" marR="0" lvl="0" indent="-342900" rtl="0">
              <a:lnSpc>
                <a:spcPct val="115000"/>
              </a:lnSpc>
              <a:spcBef>
                <a:spcPts val="0"/>
              </a:spcBef>
              <a:spcAft>
                <a:spcPts val="1000"/>
              </a:spcAft>
              <a:buFont typeface="Symbol" panose="05050102010706020507" pitchFamily="18" charset="2"/>
              <a:buChar char=""/>
            </a:pPr>
            <a:r>
              <a:rPr lang="en-US" sz="3600" b="1" dirty="0">
                <a:effectLst/>
                <a:latin typeface="Times New Roman" panose="02020603050405020304" pitchFamily="18" charset="0"/>
                <a:ea typeface="SimSun" panose="02010600030101010101" pitchFamily="2" charset="-122"/>
                <a:cs typeface="Times New Roman" panose="02020603050405020304" pitchFamily="18" charset="0"/>
              </a:rPr>
              <a:t>Payload Mass by Orbit</a:t>
            </a:r>
            <a:endParaRPr lang="en-US" sz="36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4" name="TextBox 13">
            <a:extLst>
              <a:ext uri="{FF2B5EF4-FFF2-40B4-BE49-F238E27FC236}">
                <a16:creationId xmlns:a16="http://schemas.microsoft.com/office/drawing/2014/main" id="{139532A6-5C92-8C6E-79C0-47102B088DD2}"/>
              </a:ext>
            </a:extLst>
          </p:cNvPr>
          <p:cNvSpPr txBox="1"/>
          <p:nvPr/>
        </p:nvSpPr>
        <p:spPr>
          <a:xfrm>
            <a:off x="5562600" y="10706100"/>
            <a:ext cx="11658600" cy="6555641"/>
          </a:xfrm>
          <a:prstGeom prst="rect">
            <a:avLst/>
          </a:prstGeom>
          <a:noFill/>
        </p:spPr>
        <p:txBody>
          <a:bodyPr wrap="square">
            <a:spAutoFit/>
          </a:bodyPr>
          <a:lstStyle/>
          <a:p>
            <a:pPr algn="l" fontAlgn="base"/>
            <a:r>
              <a:rPr lang="en-US" sz="2800" b="0" i="0" dirty="0">
                <a:solidFill>
                  <a:srgbClr val="3C4043"/>
                </a:solidFill>
                <a:effectLst/>
                <a:latin typeface="Inter"/>
              </a:rPr>
              <a:t>The boxplot compares payload mass across different orbit types (e.g., LEO, GTO, etc.), with data separated by class 0 and class 1.</a:t>
            </a:r>
          </a:p>
          <a:p>
            <a:pPr algn="l" fontAlgn="base"/>
            <a:r>
              <a:rPr lang="en-US" sz="2800" b="0" i="0" dirty="0">
                <a:solidFill>
                  <a:srgbClr val="3C4043"/>
                </a:solidFill>
                <a:effectLst/>
                <a:latin typeface="Inter"/>
              </a:rPr>
              <a:t>Key takeaways:</a:t>
            </a:r>
          </a:p>
          <a:p>
            <a:pPr algn="l" fontAlgn="base">
              <a:buFont typeface="Arial" panose="020B0604020202020204" pitchFamily="34" charset="0"/>
              <a:buChar char="•"/>
            </a:pPr>
            <a:r>
              <a:rPr lang="en-US" sz="2800" b="0" i="0" dirty="0">
                <a:solidFill>
                  <a:srgbClr val="3C4043"/>
                </a:solidFill>
                <a:effectLst/>
                <a:latin typeface="inherit"/>
              </a:rPr>
              <a:t>LEO (Low Earth Orbit) has the widest range of payload masses, with both successful (class and unsuccessful (class 0) flights showing significant variation.</a:t>
            </a:r>
          </a:p>
          <a:p>
            <a:pPr algn="l" fontAlgn="base">
              <a:buFont typeface="Arial" panose="020B0604020202020204" pitchFamily="34" charset="0"/>
              <a:buChar char="•"/>
            </a:pPr>
            <a:r>
              <a:rPr lang="en-US" sz="2800" b="0" i="0" dirty="0">
                <a:solidFill>
                  <a:srgbClr val="3C4043"/>
                </a:solidFill>
                <a:effectLst/>
                <a:latin typeface="inherit"/>
              </a:rPr>
              <a:t>GTO (Geostationary Transfer Orbit) has relatively heavier payloads, but there’s less variation compared to LEO.</a:t>
            </a:r>
          </a:p>
          <a:p>
            <a:pPr algn="l" fontAlgn="base">
              <a:buFont typeface="Arial" panose="020B0604020202020204" pitchFamily="34" charset="0"/>
              <a:buChar char="•"/>
            </a:pPr>
            <a:r>
              <a:rPr lang="en-US" sz="2800" b="0" i="0" dirty="0">
                <a:solidFill>
                  <a:srgbClr val="3C4043"/>
                </a:solidFill>
                <a:effectLst/>
                <a:latin typeface="inherit"/>
              </a:rPr>
              <a:t>Some orbit types (like ES-L1 and SO) show smaller or consistent payload masses.</a:t>
            </a:r>
          </a:p>
          <a:p>
            <a:pPr algn="l" fontAlgn="base">
              <a:buFont typeface="Arial" panose="020B0604020202020204" pitchFamily="34" charset="0"/>
              <a:buChar char="•"/>
            </a:pPr>
            <a:r>
              <a:rPr lang="en-US" sz="2800" b="0" i="0" dirty="0">
                <a:solidFill>
                  <a:srgbClr val="3C4043"/>
                </a:solidFill>
                <a:effectLst/>
                <a:latin typeface="inherit"/>
              </a:rPr>
              <a:t>In most orbit types, class 0 (unsuccessful) and class 1 (successful) flights have overlapping payload ranges, meaning payload mass does not have a clear influence on flight success across these orbits.</a:t>
            </a:r>
          </a:p>
          <a:p>
            <a:pPr algn="l" fontAlgn="base"/>
            <a:r>
              <a:rPr lang="en-US" sz="2800" b="0" i="0" dirty="0">
                <a:solidFill>
                  <a:srgbClr val="3C4043"/>
                </a:solidFill>
                <a:effectLst/>
                <a:latin typeface="Inter"/>
              </a:rPr>
              <a:t>Overall, the chart suggests that different orbit types have varying payload mass ranges, and there isn't a strong correlation between payload mass and the likelihood of flight success.</a:t>
            </a:r>
          </a:p>
        </p:txBody>
      </p:sp>
      <p:sp>
        <p:nvSpPr>
          <p:cNvPr id="12" name="TextBox 11">
            <a:extLst>
              <a:ext uri="{FF2B5EF4-FFF2-40B4-BE49-F238E27FC236}">
                <a16:creationId xmlns:a16="http://schemas.microsoft.com/office/drawing/2014/main" id="{0C10DA7B-CB31-BC48-B098-EA3731E1A94E}"/>
              </a:ext>
            </a:extLst>
          </p:cNvPr>
          <p:cNvSpPr txBox="1"/>
          <p:nvPr/>
        </p:nvSpPr>
        <p:spPr>
          <a:xfrm>
            <a:off x="1231900" y="1153970"/>
            <a:ext cx="11950700" cy="1219565"/>
          </a:xfrm>
          <a:prstGeom prst="rect">
            <a:avLst/>
          </a:prstGeom>
          <a:noFill/>
        </p:spPr>
        <p:txBody>
          <a:bodyPr wrap="square">
            <a:spAutoFit/>
          </a:bodyPr>
          <a:lstStyle/>
          <a:p>
            <a:pPr marR="0" lvl="0" rtl="0">
              <a:lnSpc>
                <a:spcPct val="115000"/>
              </a:lnSpc>
              <a:spcBef>
                <a:spcPts val="0"/>
              </a:spcBef>
              <a:spcAft>
                <a:spcPts val="1000"/>
              </a:spcAft>
            </a:pPr>
            <a:r>
              <a:rPr lang="en-US" sz="6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6800" b="1" i="1" dirty="0">
                <a:latin typeface="Times New Roman" panose="02020603050405020304" pitchFamily="18" charset="0"/>
                <a:ea typeface="SimSun" panose="02010600030101010101" pitchFamily="2" charset="-122"/>
                <a:cs typeface="Times New Roman" panose="02020603050405020304" pitchFamily="18" charset="0"/>
              </a:rPr>
              <a:t>Visualization Using Python</a:t>
            </a:r>
            <a:endParaRPr lang="en-US" sz="6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5" name="Graphic 4" descr="Saturn with solid fill">
            <a:extLst>
              <a:ext uri="{FF2B5EF4-FFF2-40B4-BE49-F238E27FC236}">
                <a16:creationId xmlns:a16="http://schemas.microsoft.com/office/drawing/2014/main" id="{F56659CD-ABE3-E3B1-A35A-E38B3C92474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0800000">
            <a:off x="13047785" y="-952501"/>
            <a:ext cx="5410200" cy="5410200"/>
          </a:xfrm>
          <a:prstGeom prst="rect">
            <a:avLst/>
          </a:prstGeom>
        </p:spPr>
      </p:pic>
    </p:spTree>
    <p:extLst>
      <p:ext uri="{BB962C8B-B14F-4D97-AF65-F5344CB8AC3E}">
        <p14:creationId xmlns:p14="http://schemas.microsoft.com/office/powerpoint/2010/main" val="2250591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6456175" y="-21793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6520" y="100965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1014557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8800" b="1" i="1" dirty="0">
                <a:latin typeface="Times New Roman" panose="02020603050405020304" pitchFamily="18" charset="0"/>
                <a:ea typeface="SimSun" panose="02010600030101010101" pitchFamily="2" charset="-122"/>
                <a:cs typeface="Times New Roman" panose="02020603050405020304" pitchFamily="18" charset="0"/>
              </a:rPr>
              <a:t>Cleaning</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101455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Analysis</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10096500"/>
            <a:ext cx="1905000" cy="19050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304800" y="-342900"/>
            <a:ext cx="20726400" cy="1490793"/>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visualization</a:t>
            </a:r>
          </a:p>
        </p:txBody>
      </p:sp>
      <p:sp>
        <p:nvSpPr>
          <p:cNvPr id="25" name="TextBox 24">
            <a:extLst>
              <a:ext uri="{FF2B5EF4-FFF2-40B4-BE49-F238E27FC236}">
                <a16:creationId xmlns:a16="http://schemas.microsoft.com/office/drawing/2014/main" id="{53BF3243-75EB-E6B2-591E-7AEF2C31DA03}"/>
              </a:ext>
            </a:extLst>
          </p:cNvPr>
          <p:cNvSpPr txBox="1"/>
          <p:nvPr/>
        </p:nvSpPr>
        <p:spPr>
          <a:xfrm>
            <a:off x="838200" y="2778001"/>
            <a:ext cx="11781692" cy="689099"/>
          </a:xfrm>
          <a:prstGeom prst="rect">
            <a:avLst/>
          </a:prstGeom>
          <a:noFill/>
        </p:spPr>
        <p:txBody>
          <a:bodyPr wrap="square">
            <a:spAutoFit/>
          </a:bodyPr>
          <a:lstStyle/>
          <a:p>
            <a:pPr marL="342900" marR="0" lvl="0" indent="-342900" rtl="0">
              <a:lnSpc>
                <a:spcPct val="115000"/>
              </a:lnSpc>
              <a:spcBef>
                <a:spcPts val="0"/>
              </a:spcBef>
              <a:spcAft>
                <a:spcPts val="1000"/>
              </a:spcAft>
              <a:buFont typeface="Symbol" panose="05050102010706020507" pitchFamily="18" charset="2"/>
              <a:buChar char=""/>
            </a:pPr>
            <a:r>
              <a:rPr lang="en-US" sz="3600" b="1" dirty="0">
                <a:effectLst/>
                <a:latin typeface="Times New Roman" panose="02020603050405020304" pitchFamily="18" charset="0"/>
                <a:ea typeface="SimSun" panose="02010600030101010101" pitchFamily="2" charset="-122"/>
                <a:cs typeface="Times New Roman" panose="02020603050405020304" pitchFamily="18" charset="0"/>
              </a:rPr>
              <a:t>Success Rate per Orbit Type</a:t>
            </a:r>
            <a:endParaRPr lang="en-US" sz="36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4" name="TextBox 13">
            <a:extLst>
              <a:ext uri="{FF2B5EF4-FFF2-40B4-BE49-F238E27FC236}">
                <a16:creationId xmlns:a16="http://schemas.microsoft.com/office/drawing/2014/main" id="{05F66F3A-5794-CF4A-8049-B13A7FB00DAB}"/>
              </a:ext>
            </a:extLst>
          </p:cNvPr>
          <p:cNvSpPr txBox="1"/>
          <p:nvPr/>
        </p:nvSpPr>
        <p:spPr>
          <a:xfrm>
            <a:off x="9296400" y="4686300"/>
            <a:ext cx="7010400" cy="3124200"/>
          </a:xfrm>
          <a:prstGeom prst="rect">
            <a:avLst/>
          </a:prstGeom>
          <a:noFill/>
        </p:spPr>
        <p:txBody>
          <a:bodyPr wrap="square">
            <a:spAutoFit/>
          </a:bodyPr>
          <a:lstStyle/>
          <a:p>
            <a:r>
              <a:rPr lang="en-US" sz="3200" b="0" i="0" dirty="0">
                <a:solidFill>
                  <a:srgbClr val="3C4043"/>
                </a:solidFill>
                <a:effectLst/>
                <a:latin typeface="Inter"/>
              </a:rPr>
              <a:t>The orbits 'ES-L1', 'GEO', and 'HEO' demonstrate very high success rates, approaching 100%. However, as we shift towards 'SO', the success rate declines, with 'SO' showing the lowest success rate among the orbits presented.</a:t>
            </a:r>
            <a:endParaRPr lang="en-US" sz="3200" dirty="0"/>
          </a:p>
        </p:txBody>
      </p:sp>
      <p:pic>
        <p:nvPicPr>
          <p:cNvPr id="13" name="Picture 12" descr="A graph of different colored bars&#10;&#10;Description automatically generated">
            <a:extLst>
              <a:ext uri="{FF2B5EF4-FFF2-40B4-BE49-F238E27FC236}">
                <a16:creationId xmlns:a16="http://schemas.microsoft.com/office/drawing/2014/main" id="{BCC345B8-4EAA-A8EB-1371-4AEA3F755F01}"/>
              </a:ext>
            </a:extLst>
          </p:cNvPr>
          <p:cNvPicPr>
            <a:picLocks noChangeAspect="1"/>
          </p:cNvPicPr>
          <p:nvPr/>
        </p:nvPicPr>
        <p:blipFill>
          <a:blip r:embed="rId14">
            <a:extLst>
              <a:ext uri="{28A0092B-C50C-407E-A947-70E740481C1C}">
                <a14:useLocalDpi xmlns:a14="http://schemas.microsoft.com/office/drawing/2010/main" val="0"/>
              </a:ext>
            </a:extLst>
          </a:blip>
          <a:srcRect t="9103" b="414"/>
          <a:stretch/>
        </p:blipFill>
        <p:spPr>
          <a:xfrm>
            <a:off x="349061" y="3467100"/>
            <a:ext cx="8830364" cy="5250180"/>
          </a:xfrm>
          <a:prstGeom prst="rect">
            <a:avLst/>
          </a:prstGeom>
        </p:spPr>
      </p:pic>
      <p:sp>
        <p:nvSpPr>
          <p:cNvPr id="15" name="TextBox 14">
            <a:extLst>
              <a:ext uri="{FF2B5EF4-FFF2-40B4-BE49-F238E27FC236}">
                <a16:creationId xmlns:a16="http://schemas.microsoft.com/office/drawing/2014/main" id="{D7967C89-DA38-D126-178B-D8CD9ABA1855}"/>
              </a:ext>
            </a:extLst>
          </p:cNvPr>
          <p:cNvSpPr txBox="1"/>
          <p:nvPr/>
        </p:nvSpPr>
        <p:spPr>
          <a:xfrm>
            <a:off x="1231900" y="1153970"/>
            <a:ext cx="11950700" cy="1219565"/>
          </a:xfrm>
          <a:prstGeom prst="rect">
            <a:avLst/>
          </a:prstGeom>
          <a:noFill/>
        </p:spPr>
        <p:txBody>
          <a:bodyPr wrap="square">
            <a:spAutoFit/>
          </a:bodyPr>
          <a:lstStyle/>
          <a:p>
            <a:pPr marR="0" lvl="0" rtl="0">
              <a:lnSpc>
                <a:spcPct val="115000"/>
              </a:lnSpc>
              <a:spcBef>
                <a:spcPts val="0"/>
              </a:spcBef>
              <a:spcAft>
                <a:spcPts val="1000"/>
              </a:spcAft>
            </a:pPr>
            <a:r>
              <a:rPr lang="en-US" sz="6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6800" b="1" i="1" dirty="0">
                <a:latin typeface="Times New Roman" panose="02020603050405020304" pitchFamily="18" charset="0"/>
                <a:ea typeface="SimSun" panose="02010600030101010101" pitchFamily="2" charset="-122"/>
                <a:cs typeface="Times New Roman" panose="02020603050405020304" pitchFamily="18" charset="0"/>
              </a:rPr>
              <a:t>Visualization Using Python</a:t>
            </a:r>
            <a:endParaRPr lang="en-US" sz="6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5" name="Graphic 4" descr="Saturn with solid fill">
            <a:extLst>
              <a:ext uri="{FF2B5EF4-FFF2-40B4-BE49-F238E27FC236}">
                <a16:creationId xmlns:a16="http://schemas.microsoft.com/office/drawing/2014/main" id="{9719041D-70BE-05A8-35F5-FCC0490F304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13047785" y="-952501"/>
            <a:ext cx="5410200" cy="5410200"/>
          </a:xfrm>
          <a:prstGeom prst="rect">
            <a:avLst/>
          </a:prstGeom>
        </p:spPr>
      </p:pic>
    </p:spTree>
    <p:extLst>
      <p:ext uri="{BB962C8B-B14F-4D97-AF65-F5344CB8AC3E}">
        <p14:creationId xmlns:p14="http://schemas.microsoft.com/office/powerpoint/2010/main" val="1863467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4737313" y="-121899"/>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sp>
        <p:nvSpPr>
          <p:cNvPr id="9" name="TextBox 8">
            <a:extLst>
              <a:ext uri="{FF2B5EF4-FFF2-40B4-BE49-F238E27FC236}">
                <a16:creationId xmlns:a16="http://schemas.microsoft.com/office/drawing/2014/main" id="{C14D7E2A-CA92-BA45-F33E-F1A9529A0367}"/>
              </a:ext>
            </a:extLst>
          </p:cNvPr>
          <p:cNvSpPr txBox="1"/>
          <p:nvPr/>
        </p:nvSpPr>
        <p:spPr>
          <a:xfrm>
            <a:off x="3733800" y="2976550"/>
            <a:ext cx="14020800" cy="1285865"/>
          </a:xfrm>
          <a:prstGeom prst="rect">
            <a:avLst/>
          </a:prstGeom>
          <a:noFill/>
        </p:spPr>
        <p:txBody>
          <a:bodyPr wrap="square">
            <a:spAutoFit/>
          </a:bodyPr>
          <a:lstStyle/>
          <a:p>
            <a:pPr marR="0" lvl="0" rtl="0">
              <a:lnSpc>
                <a:spcPct val="115000"/>
              </a:lnSpc>
              <a:spcBef>
                <a:spcPts val="0"/>
              </a:spcBef>
              <a:spcAft>
                <a:spcPts val="1000"/>
              </a:spcAft>
            </a:pPr>
            <a:r>
              <a:rPr lang="en-US" sz="7200" b="1" i="1" dirty="0">
                <a:effectLst/>
                <a:latin typeface="Times New Roman" panose="02020603050405020304" pitchFamily="18" charset="0"/>
                <a:ea typeface="SimSun" panose="02010600030101010101" pitchFamily="2" charset="-122"/>
                <a:cs typeface="Times New Roman" panose="02020603050405020304" pitchFamily="18" charset="0"/>
              </a:rPr>
              <a:t>Data V</a:t>
            </a:r>
            <a:r>
              <a:rPr lang="en-US" sz="7200" b="1" i="1" dirty="0">
                <a:latin typeface="Times New Roman" panose="02020603050405020304" pitchFamily="18" charset="0"/>
                <a:ea typeface="SimSun" panose="02010600030101010101" pitchFamily="2" charset="-122"/>
                <a:cs typeface="Times New Roman" panose="02020603050405020304" pitchFamily="18" charset="0"/>
              </a:rPr>
              <a:t>isualization Using Python</a:t>
            </a:r>
            <a:endParaRPr lang="en-US" sz="72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52600" y="2900350"/>
            <a:ext cx="1905000" cy="19050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304800" y="342900"/>
            <a:ext cx="20726400" cy="1490793"/>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visualization</a:t>
            </a:r>
          </a:p>
        </p:txBody>
      </p:sp>
      <p:sp>
        <p:nvSpPr>
          <p:cNvPr id="5" name="TextBox 4">
            <a:extLst>
              <a:ext uri="{FF2B5EF4-FFF2-40B4-BE49-F238E27FC236}">
                <a16:creationId xmlns:a16="http://schemas.microsoft.com/office/drawing/2014/main" id="{D3A542F4-DCCC-9FD7-0F60-5B1591CEF46B}"/>
              </a:ext>
            </a:extLst>
          </p:cNvPr>
          <p:cNvSpPr txBox="1"/>
          <p:nvPr/>
        </p:nvSpPr>
        <p:spPr>
          <a:xfrm>
            <a:off x="3810000" y="5540220"/>
            <a:ext cx="13487400" cy="1285865"/>
          </a:xfrm>
          <a:prstGeom prst="rect">
            <a:avLst/>
          </a:prstGeom>
          <a:noFill/>
        </p:spPr>
        <p:txBody>
          <a:bodyPr wrap="square">
            <a:spAutoFit/>
          </a:bodyPr>
          <a:lstStyle/>
          <a:p>
            <a:pPr marR="0" lvl="0" rtl="0">
              <a:lnSpc>
                <a:spcPct val="115000"/>
              </a:lnSpc>
              <a:spcBef>
                <a:spcPts val="0"/>
              </a:spcBef>
              <a:spcAft>
                <a:spcPts val="1000"/>
              </a:spcAft>
            </a:pPr>
            <a:r>
              <a:rPr lang="en-US" sz="7200" b="1" i="1" dirty="0">
                <a:effectLst/>
                <a:latin typeface="Times New Roman" panose="02020603050405020304" pitchFamily="18" charset="0"/>
                <a:ea typeface="SimSun" panose="02010600030101010101" pitchFamily="2" charset="-122"/>
                <a:cs typeface="Times New Roman" panose="02020603050405020304" pitchFamily="18" charset="0"/>
              </a:rPr>
              <a:t>Data V</a:t>
            </a:r>
            <a:r>
              <a:rPr lang="en-US" sz="7200" b="1" i="1" dirty="0">
                <a:latin typeface="Times New Roman" panose="02020603050405020304" pitchFamily="18" charset="0"/>
                <a:ea typeface="SimSun" panose="02010600030101010101" pitchFamily="2" charset="-122"/>
                <a:cs typeface="Times New Roman" panose="02020603050405020304" pitchFamily="18" charset="0"/>
              </a:rPr>
              <a:t>isualization Using Power BI</a:t>
            </a:r>
            <a:endParaRPr lang="en-US" sz="72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8" name="Graphic 7" descr="Saturn with solid fill">
            <a:extLst>
              <a:ext uri="{FF2B5EF4-FFF2-40B4-BE49-F238E27FC236}">
                <a16:creationId xmlns:a16="http://schemas.microsoft.com/office/drawing/2014/main" id="{9362D7EA-5B57-2B20-0F7E-09DCD74DCD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52600" y="5414950"/>
            <a:ext cx="1905000" cy="1905000"/>
          </a:xfrm>
          <a:prstGeom prst="rect">
            <a:avLst/>
          </a:prstGeom>
        </p:spPr>
      </p:pic>
    </p:spTree>
    <p:extLst>
      <p:ext uri="{BB962C8B-B14F-4D97-AF65-F5344CB8AC3E}">
        <p14:creationId xmlns:p14="http://schemas.microsoft.com/office/powerpoint/2010/main" val="1003676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6337513" y="-21031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sp>
        <p:nvSpPr>
          <p:cNvPr id="9" name="TextBox 8">
            <a:extLst>
              <a:ext uri="{FF2B5EF4-FFF2-40B4-BE49-F238E27FC236}">
                <a16:creationId xmlns:a16="http://schemas.microsoft.com/office/drawing/2014/main" id="{C14D7E2A-CA92-BA45-F33E-F1A9529A0367}"/>
              </a:ext>
            </a:extLst>
          </p:cNvPr>
          <p:cNvSpPr txBox="1"/>
          <p:nvPr/>
        </p:nvSpPr>
        <p:spPr>
          <a:xfrm>
            <a:off x="3733800" y="10325100"/>
            <a:ext cx="14020800" cy="1285865"/>
          </a:xfrm>
          <a:prstGeom prst="rect">
            <a:avLst/>
          </a:prstGeom>
          <a:noFill/>
        </p:spPr>
        <p:txBody>
          <a:bodyPr wrap="square">
            <a:spAutoFit/>
          </a:bodyPr>
          <a:lstStyle/>
          <a:p>
            <a:pPr marR="0" lvl="0" rtl="0">
              <a:lnSpc>
                <a:spcPct val="115000"/>
              </a:lnSpc>
              <a:spcBef>
                <a:spcPts val="0"/>
              </a:spcBef>
              <a:spcAft>
                <a:spcPts val="1000"/>
              </a:spcAft>
            </a:pPr>
            <a:r>
              <a:rPr lang="en-US" sz="7200" b="1" i="1" dirty="0">
                <a:effectLst/>
                <a:latin typeface="Times New Roman" panose="02020603050405020304" pitchFamily="18" charset="0"/>
                <a:ea typeface="SimSun" panose="02010600030101010101" pitchFamily="2" charset="-122"/>
                <a:cs typeface="Times New Roman" panose="02020603050405020304" pitchFamily="18" charset="0"/>
              </a:rPr>
              <a:t>Data V</a:t>
            </a:r>
            <a:r>
              <a:rPr lang="en-US" sz="7200" b="1" i="1" dirty="0">
                <a:latin typeface="Times New Roman" panose="02020603050405020304" pitchFamily="18" charset="0"/>
                <a:ea typeface="SimSun" panose="02010600030101010101" pitchFamily="2" charset="-122"/>
                <a:cs typeface="Times New Roman" panose="02020603050405020304" pitchFamily="18" charset="0"/>
              </a:rPr>
              <a:t>isualization Using Python</a:t>
            </a:r>
            <a:endParaRPr lang="en-US" sz="72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13792200" y="-1104900"/>
            <a:ext cx="5410200" cy="54102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304800" y="-309693"/>
            <a:ext cx="20726400" cy="1490793"/>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visualization</a:t>
            </a:r>
          </a:p>
        </p:txBody>
      </p:sp>
      <p:sp>
        <p:nvSpPr>
          <p:cNvPr id="5" name="TextBox 4">
            <a:extLst>
              <a:ext uri="{FF2B5EF4-FFF2-40B4-BE49-F238E27FC236}">
                <a16:creationId xmlns:a16="http://schemas.microsoft.com/office/drawing/2014/main" id="{D3A542F4-DCCC-9FD7-0F60-5B1591CEF46B}"/>
              </a:ext>
            </a:extLst>
          </p:cNvPr>
          <p:cNvSpPr txBox="1"/>
          <p:nvPr/>
        </p:nvSpPr>
        <p:spPr>
          <a:xfrm>
            <a:off x="1295400" y="1181100"/>
            <a:ext cx="13487400" cy="1285865"/>
          </a:xfrm>
          <a:prstGeom prst="rect">
            <a:avLst/>
          </a:prstGeom>
          <a:noFill/>
        </p:spPr>
        <p:txBody>
          <a:bodyPr wrap="square">
            <a:spAutoFit/>
          </a:bodyPr>
          <a:lstStyle/>
          <a:p>
            <a:pPr marR="0" lvl="0" rtl="0">
              <a:lnSpc>
                <a:spcPct val="115000"/>
              </a:lnSpc>
              <a:spcBef>
                <a:spcPts val="0"/>
              </a:spcBef>
              <a:spcAft>
                <a:spcPts val="1000"/>
              </a:spcAft>
            </a:pPr>
            <a:r>
              <a:rPr lang="en-US" sz="7200" b="1" i="1" dirty="0">
                <a:effectLst/>
                <a:latin typeface="Times New Roman" panose="02020603050405020304" pitchFamily="18" charset="0"/>
                <a:ea typeface="SimSun" panose="02010600030101010101" pitchFamily="2" charset="-122"/>
                <a:cs typeface="Times New Roman" panose="02020603050405020304" pitchFamily="18" charset="0"/>
              </a:rPr>
              <a:t>Data V</a:t>
            </a:r>
            <a:r>
              <a:rPr lang="en-US" sz="7200" b="1" i="1" dirty="0">
                <a:latin typeface="Times New Roman" panose="02020603050405020304" pitchFamily="18" charset="0"/>
                <a:ea typeface="SimSun" panose="02010600030101010101" pitchFamily="2" charset="-122"/>
                <a:cs typeface="Times New Roman" panose="02020603050405020304" pitchFamily="18" charset="0"/>
              </a:rPr>
              <a:t>isualization Using Power BI</a:t>
            </a:r>
            <a:endParaRPr lang="en-US" sz="72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8" name="Graphic 7" descr="Saturn with solid fill">
            <a:extLst>
              <a:ext uri="{FF2B5EF4-FFF2-40B4-BE49-F238E27FC236}">
                <a16:creationId xmlns:a16="http://schemas.microsoft.com/office/drawing/2014/main" id="{9362D7EA-5B57-2B20-0F7E-09DCD74DCD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52600" y="10248900"/>
            <a:ext cx="1905000" cy="19050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034EA03E-8816-72DA-5317-BD12C80AA00D}"/>
              </a:ext>
            </a:extLst>
          </p:cNvPr>
          <p:cNvPicPr>
            <a:picLocks noChangeAspect="1"/>
          </p:cNvPicPr>
          <p:nvPr/>
        </p:nvPicPr>
        <p:blipFill>
          <a:blip r:embed="rId14">
            <a:extLst>
              <a:ext uri="{28A0092B-C50C-407E-A947-70E740481C1C}">
                <a14:useLocalDpi xmlns:a14="http://schemas.microsoft.com/office/drawing/2010/main" val="0"/>
              </a:ext>
            </a:extLst>
          </a:blip>
          <a:srcRect l="2805" t="19808" r="36135" b="19486"/>
          <a:stretch/>
        </p:blipFill>
        <p:spPr>
          <a:xfrm>
            <a:off x="1981200" y="2476500"/>
            <a:ext cx="11963400" cy="6690140"/>
          </a:xfrm>
          <a:prstGeom prst="rect">
            <a:avLst/>
          </a:prstGeom>
        </p:spPr>
      </p:pic>
    </p:spTree>
    <p:extLst>
      <p:ext uri="{BB962C8B-B14F-4D97-AF65-F5344CB8AC3E}">
        <p14:creationId xmlns:p14="http://schemas.microsoft.com/office/powerpoint/2010/main" val="108033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computer screen shot of a pie chart&#10;&#10;Description automatically generated">
            <a:extLst>
              <a:ext uri="{FF2B5EF4-FFF2-40B4-BE49-F238E27FC236}">
                <a16:creationId xmlns:a16="http://schemas.microsoft.com/office/drawing/2014/main" id="{A7ED82FC-0B76-EC8D-E5C5-B7FA49A2EF26}"/>
              </a:ext>
            </a:extLst>
          </p:cNvPr>
          <p:cNvPicPr>
            <a:picLocks noChangeAspect="1"/>
          </p:cNvPicPr>
          <p:nvPr/>
        </p:nvPicPr>
        <p:blipFill>
          <a:blip r:embed="rId2" cstate="print">
            <a:extLst>
              <a:ext uri="{28A0092B-C50C-407E-A947-70E740481C1C}">
                <a14:useLocalDpi xmlns:a14="http://schemas.microsoft.com/office/drawing/2010/main" val="0"/>
              </a:ext>
            </a:extLst>
          </a:blip>
          <a:srcRect l="14380" t="26914" r="46025" b="26419"/>
          <a:stretch/>
        </p:blipFill>
        <p:spPr>
          <a:xfrm>
            <a:off x="11887200" y="6362700"/>
            <a:ext cx="4419600" cy="2930065"/>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94352711-85BA-06A1-31B6-CCE291AF9759}"/>
              </a:ext>
            </a:extLst>
          </p:cNvPr>
          <p:cNvPicPr>
            <a:picLocks noChangeAspect="1"/>
          </p:cNvPicPr>
          <p:nvPr/>
        </p:nvPicPr>
        <p:blipFill>
          <a:blip r:embed="rId3" cstate="print">
            <a:extLst>
              <a:ext uri="{28A0092B-C50C-407E-A947-70E740481C1C}">
                <a14:useLocalDpi xmlns:a14="http://schemas.microsoft.com/office/drawing/2010/main" val="0"/>
              </a:ext>
            </a:extLst>
          </a:blip>
          <a:srcRect l="12322" t="30000" r="45825" b="30477"/>
          <a:stretch/>
        </p:blipFill>
        <p:spPr>
          <a:xfrm>
            <a:off x="533400" y="2933700"/>
            <a:ext cx="4733808" cy="2514600"/>
          </a:xfrm>
          <a:prstGeom prst="rect">
            <a:avLst/>
          </a:prstGeom>
        </p:spPr>
      </p:pic>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6337513" y="-21031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ar-EG"/>
          </a:p>
        </p:txBody>
      </p:sp>
      <p:sp>
        <p:nvSpPr>
          <p:cNvPr id="9" name="TextBox 8">
            <a:extLst>
              <a:ext uri="{FF2B5EF4-FFF2-40B4-BE49-F238E27FC236}">
                <a16:creationId xmlns:a16="http://schemas.microsoft.com/office/drawing/2014/main" id="{C14D7E2A-CA92-BA45-F33E-F1A9529A0367}"/>
              </a:ext>
            </a:extLst>
          </p:cNvPr>
          <p:cNvSpPr txBox="1"/>
          <p:nvPr/>
        </p:nvSpPr>
        <p:spPr>
          <a:xfrm>
            <a:off x="3733800" y="10325100"/>
            <a:ext cx="14020800" cy="1285865"/>
          </a:xfrm>
          <a:prstGeom prst="rect">
            <a:avLst/>
          </a:prstGeom>
          <a:noFill/>
        </p:spPr>
        <p:txBody>
          <a:bodyPr wrap="square">
            <a:spAutoFit/>
          </a:bodyPr>
          <a:lstStyle/>
          <a:p>
            <a:pPr marR="0" lvl="0" rtl="0">
              <a:lnSpc>
                <a:spcPct val="115000"/>
              </a:lnSpc>
              <a:spcBef>
                <a:spcPts val="0"/>
              </a:spcBef>
              <a:spcAft>
                <a:spcPts val="1000"/>
              </a:spcAft>
            </a:pPr>
            <a:r>
              <a:rPr lang="en-US" sz="7200" b="1" i="1" dirty="0">
                <a:effectLst/>
                <a:latin typeface="Times New Roman" panose="02020603050405020304" pitchFamily="18" charset="0"/>
                <a:ea typeface="SimSun" panose="02010600030101010101" pitchFamily="2" charset="-122"/>
                <a:cs typeface="Times New Roman" panose="02020603050405020304" pitchFamily="18" charset="0"/>
              </a:rPr>
              <a:t>Data V</a:t>
            </a:r>
            <a:r>
              <a:rPr lang="en-US" sz="7200" b="1" i="1" dirty="0">
                <a:latin typeface="Times New Roman" panose="02020603050405020304" pitchFamily="18" charset="0"/>
                <a:ea typeface="SimSun" panose="02010600030101010101" pitchFamily="2" charset="-122"/>
                <a:cs typeface="Times New Roman" panose="02020603050405020304" pitchFamily="18" charset="0"/>
              </a:rPr>
              <a:t>isualization Using Python</a:t>
            </a:r>
            <a:endParaRPr lang="en-US" sz="72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0800000">
            <a:off x="13792200" y="-1104900"/>
            <a:ext cx="5410200" cy="54102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304800" y="-309693"/>
            <a:ext cx="20726400" cy="1490793"/>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visualization</a:t>
            </a:r>
          </a:p>
        </p:txBody>
      </p:sp>
      <p:sp>
        <p:nvSpPr>
          <p:cNvPr id="5" name="TextBox 4">
            <a:extLst>
              <a:ext uri="{FF2B5EF4-FFF2-40B4-BE49-F238E27FC236}">
                <a16:creationId xmlns:a16="http://schemas.microsoft.com/office/drawing/2014/main" id="{D3A542F4-DCCC-9FD7-0F60-5B1591CEF46B}"/>
              </a:ext>
            </a:extLst>
          </p:cNvPr>
          <p:cNvSpPr txBox="1"/>
          <p:nvPr/>
        </p:nvSpPr>
        <p:spPr>
          <a:xfrm>
            <a:off x="1295400" y="1181100"/>
            <a:ext cx="13487400" cy="1285865"/>
          </a:xfrm>
          <a:prstGeom prst="rect">
            <a:avLst/>
          </a:prstGeom>
          <a:noFill/>
        </p:spPr>
        <p:txBody>
          <a:bodyPr wrap="square">
            <a:spAutoFit/>
          </a:bodyPr>
          <a:lstStyle/>
          <a:p>
            <a:pPr marR="0" lvl="0" rtl="0">
              <a:lnSpc>
                <a:spcPct val="115000"/>
              </a:lnSpc>
              <a:spcBef>
                <a:spcPts val="0"/>
              </a:spcBef>
              <a:spcAft>
                <a:spcPts val="1000"/>
              </a:spcAft>
            </a:pPr>
            <a:r>
              <a:rPr lang="en-US" sz="7200" b="1" i="1" dirty="0">
                <a:effectLst/>
                <a:latin typeface="Times New Roman" panose="02020603050405020304" pitchFamily="18" charset="0"/>
                <a:ea typeface="SimSun" panose="02010600030101010101" pitchFamily="2" charset="-122"/>
                <a:cs typeface="Times New Roman" panose="02020603050405020304" pitchFamily="18" charset="0"/>
              </a:rPr>
              <a:t>Data V</a:t>
            </a:r>
            <a:r>
              <a:rPr lang="en-US" sz="7200" b="1" i="1" dirty="0">
                <a:latin typeface="Times New Roman" panose="02020603050405020304" pitchFamily="18" charset="0"/>
                <a:ea typeface="SimSun" panose="02010600030101010101" pitchFamily="2" charset="-122"/>
                <a:cs typeface="Times New Roman" panose="02020603050405020304" pitchFamily="18" charset="0"/>
              </a:rPr>
              <a:t>isualization Using Power BI</a:t>
            </a:r>
            <a:endParaRPr lang="en-US" sz="72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8" name="Graphic 7" descr="Saturn with solid fill">
            <a:extLst>
              <a:ext uri="{FF2B5EF4-FFF2-40B4-BE49-F238E27FC236}">
                <a16:creationId xmlns:a16="http://schemas.microsoft.com/office/drawing/2014/main" id="{9362D7EA-5B57-2B20-0F7E-09DCD74DCD4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2600" y="10248900"/>
            <a:ext cx="1905000" cy="1905000"/>
          </a:xfrm>
          <a:prstGeom prst="rect">
            <a:avLst/>
          </a:prstGeom>
        </p:spPr>
      </p:pic>
      <p:pic>
        <p:nvPicPr>
          <p:cNvPr id="27" name="Picture 26" descr="A screenshot of a computer&#10;&#10;Description automatically generated">
            <a:extLst>
              <a:ext uri="{FF2B5EF4-FFF2-40B4-BE49-F238E27FC236}">
                <a16:creationId xmlns:a16="http://schemas.microsoft.com/office/drawing/2014/main" id="{A6723FF7-6CF9-8CE6-49F7-33A0E164C1A9}"/>
              </a:ext>
            </a:extLst>
          </p:cNvPr>
          <p:cNvPicPr>
            <a:picLocks noChangeAspect="1"/>
          </p:cNvPicPr>
          <p:nvPr/>
        </p:nvPicPr>
        <p:blipFill>
          <a:blip r:embed="rId16" cstate="print">
            <a:extLst>
              <a:ext uri="{28A0092B-C50C-407E-A947-70E740481C1C}">
                <a14:useLocalDpi xmlns:a14="http://schemas.microsoft.com/office/drawing/2010/main" val="0"/>
              </a:ext>
            </a:extLst>
          </a:blip>
          <a:srcRect l="12797" t="26817" r="43729" b="19699"/>
          <a:stretch/>
        </p:blipFill>
        <p:spPr>
          <a:xfrm>
            <a:off x="6248400" y="2705100"/>
            <a:ext cx="4343400" cy="3005666"/>
          </a:xfrm>
          <a:prstGeom prst="rect">
            <a:avLst/>
          </a:prstGeom>
        </p:spPr>
      </p:pic>
      <p:pic>
        <p:nvPicPr>
          <p:cNvPr id="28" name="Picture 27" descr="A screenshot of a computer&#10;&#10;Description automatically generated">
            <a:extLst>
              <a:ext uri="{FF2B5EF4-FFF2-40B4-BE49-F238E27FC236}">
                <a16:creationId xmlns:a16="http://schemas.microsoft.com/office/drawing/2014/main" id="{4651B679-980D-733D-680F-3EBB9589B77B}"/>
              </a:ext>
            </a:extLst>
          </p:cNvPr>
          <p:cNvPicPr>
            <a:picLocks noChangeAspect="1"/>
          </p:cNvPicPr>
          <p:nvPr/>
        </p:nvPicPr>
        <p:blipFill>
          <a:blip r:embed="rId17">
            <a:extLst>
              <a:ext uri="{28A0092B-C50C-407E-A947-70E740481C1C}">
                <a14:useLocalDpi xmlns:a14="http://schemas.microsoft.com/office/drawing/2010/main" val="0"/>
              </a:ext>
            </a:extLst>
          </a:blip>
          <a:srcRect l="11574" t="25556" r="41469" b="23518"/>
          <a:stretch/>
        </p:blipFill>
        <p:spPr>
          <a:xfrm>
            <a:off x="12115800" y="3390900"/>
            <a:ext cx="3962400" cy="2417227"/>
          </a:xfrm>
          <a:prstGeom prst="rect">
            <a:avLst/>
          </a:prstGeom>
        </p:spPr>
      </p:pic>
      <p:pic>
        <p:nvPicPr>
          <p:cNvPr id="29" name="Picture 28" descr="A screenshot of a computer&#10;&#10;Description automatically generated">
            <a:extLst>
              <a:ext uri="{FF2B5EF4-FFF2-40B4-BE49-F238E27FC236}">
                <a16:creationId xmlns:a16="http://schemas.microsoft.com/office/drawing/2014/main" id="{0566D8FF-8F9D-2E8C-24BD-E922F9028DB0}"/>
              </a:ext>
            </a:extLst>
          </p:cNvPr>
          <p:cNvPicPr>
            <a:picLocks noChangeAspect="1"/>
          </p:cNvPicPr>
          <p:nvPr/>
        </p:nvPicPr>
        <p:blipFill>
          <a:blip r:embed="rId18">
            <a:extLst>
              <a:ext uri="{28A0092B-C50C-407E-A947-70E740481C1C}">
                <a14:useLocalDpi xmlns:a14="http://schemas.microsoft.com/office/drawing/2010/main" val="0"/>
              </a:ext>
            </a:extLst>
          </a:blip>
          <a:srcRect l="11821" t="26705" r="38918" b="28317"/>
          <a:stretch/>
        </p:blipFill>
        <p:spPr>
          <a:xfrm>
            <a:off x="457200" y="6438900"/>
            <a:ext cx="4876800" cy="2504616"/>
          </a:xfrm>
          <a:prstGeom prst="rect">
            <a:avLst/>
          </a:prstGeom>
        </p:spPr>
      </p:pic>
      <p:pic>
        <p:nvPicPr>
          <p:cNvPr id="30" name="Picture 29" descr="A computer screen shot of a pie chart&#10;&#10;Description automatically generated">
            <a:extLst>
              <a:ext uri="{FF2B5EF4-FFF2-40B4-BE49-F238E27FC236}">
                <a16:creationId xmlns:a16="http://schemas.microsoft.com/office/drawing/2014/main" id="{F851791E-6EC4-DB47-DBDE-EABD192B2CAA}"/>
              </a:ext>
            </a:extLst>
          </p:cNvPr>
          <p:cNvPicPr>
            <a:picLocks noChangeAspect="1"/>
          </p:cNvPicPr>
          <p:nvPr/>
        </p:nvPicPr>
        <p:blipFill>
          <a:blip r:embed="rId19" cstate="print">
            <a:extLst>
              <a:ext uri="{28A0092B-C50C-407E-A947-70E740481C1C}">
                <a14:useLocalDpi xmlns:a14="http://schemas.microsoft.com/office/drawing/2010/main" val="0"/>
              </a:ext>
            </a:extLst>
          </a:blip>
          <a:srcRect l="13342" t="28272" r="46719" b="20741"/>
          <a:stretch/>
        </p:blipFill>
        <p:spPr>
          <a:xfrm>
            <a:off x="6781800" y="6134100"/>
            <a:ext cx="4038600" cy="2900108"/>
          </a:xfrm>
          <a:prstGeom prst="rect">
            <a:avLst/>
          </a:prstGeom>
        </p:spPr>
      </p:pic>
      <mc:AlternateContent xmlns:mc="http://schemas.openxmlformats.org/markup-compatibility/2006">
        <mc:Choice xmlns:pslz="http://schemas.microsoft.com/office/powerpoint/2016/slidezoom" Requires="pslz">
          <p:graphicFrame>
            <p:nvGraphicFramePr>
              <p:cNvPr id="33" name="Slide Zoom 32">
                <a:extLst>
                  <a:ext uri="{FF2B5EF4-FFF2-40B4-BE49-F238E27FC236}">
                    <a16:creationId xmlns:a16="http://schemas.microsoft.com/office/drawing/2014/main" id="{E96ADEBE-DC73-2042-748D-D42A9AAF7CAA}"/>
                  </a:ext>
                </a:extLst>
              </p:cNvPr>
              <p:cNvGraphicFramePr>
                <a:graphicFrameLocks noChangeAspect="1"/>
              </p:cNvGraphicFramePr>
              <p:nvPr>
                <p:extLst>
                  <p:ext uri="{D42A27DB-BD31-4B8C-83A1-F6EECF244321}">
                    <p14:modId xmlns:p14="http://schemas.microsoft.com/office/powerpoint/2010/main" val="2722396272"/>
                  </p:ext>
                </p:extLst>
              </p:nvPr>
            </p:nvGraphicFramePr>
            <p:xfrm>
              <a:off x="838482" y="3009900"/>
              <a:ext cx="4195517" cy="2360296"/>
            </p:xfrm>
            <a:graphic>
              <a:graphicData uri="http://schemas.microsoft.com/office/powerpoint/2016/slidezoom">
                <pslz:sldZm>
                  <pslz:sldZmObj sldId="353" cId="2726192855">
                    <pslz:zmPr id="{FAF31F11-77ED-4B42-A4F6-3B8293F35994}" returnToParent="0" imageType="cover" transitionDur="1000">
                      <p166:blipFill xmlns:p166="http://schemas.microsoft.com/office/powerpoint/2016/6/main">
                        <a:blip r:embed="rId20"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4195517" cy="2360296"/>
                        </a:xfrm>
                        <a:prstGeom prst="rect">
                          <a:avLst/>
                        </a:prstGeom>
                        <a:ln w="3175">
                          <a:noFill/>
                        </a:ln>
                      </p166:spPr>
                    </pslz:zmPr>
                  </pslz:sldZmObj>
                </pslz:sldZm>
              </a:graphicData>
            </a:graphic>
          </p:graphicFrame>
        </mc:Choice>
        <mc:Fallback>
          <p:pic>
            <p:nvPicPr>
              <p:cNvPr id="33" name="Slide Zoom 32">
                <a:hlinkClick r:id="rId21" action="ppaction://hlinksldjump"/>
                <a:extLst>
                  <a:ext uri="{FF2B5EF4-FFF2-40B4-BE49-F238E27FC236}">
                    <a16:creationId xmlns:a16="http://schemas.microsoft.com/office/drawing/2014/main" id="{E96ADEBE-DC73-2042-748D-D42A9AAF7CAA}"/>
                  </a:ext>
                </a:extLst>
              </p:cNvPr>
              <p:cNvPicPr>
                <a:picLocks noGrp="1" noRot="1" noChangeAspect="1" noMove="1" noResize="1" noEditPoints="1" noAdjustHandles="1" noChangeArrowheads="1" noChangeShapeType="1"/>
              </p:cNvPicPr>
              <p:nvPr/>
            </p:nvPicPr>
            <p:blipFill>
              <a:blip r:embed="rId20" cstate="print">
                <a:extLst>
                  <a:ext uri="{28A0092B-C50C-407E-A947-70E740481C1C}">
                    <a14:useLocalDpi xmlns:a14="http://schemas.microsoft.com/office/drawing/2010/main" val="0"/>
                  </a:ext>
                </a:extLst>
              </a:blip>
              <a:stretch>
                <a:fillRect/>
              </a:stretch>
            </p:blipFill>
            <p:spPr>
              <a:xfrm>
                <a:off x="838482" y="3009900"/>
                <a:ext cx="4195517" cy="2360296"/>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35" name="Slide Zoom 34">
                <a:extLst>
                  <a:ext uri="{FF2B5EF4-FFF2-40B4-BE49-F238E27FC236}">
                    <a16:creationId xmlns:a16="http://schemas.microsoft.com/office/drawing/2014/main" id="{7BD08B60-4CB1-AB00-B181-04D44F75B88F}"/>
                  </a:ext>
                </a:extLst>
              </p:cNvPr>
              <p:cNvGraphicFramePr>
                <a:graphicFrameLocks noChangeAspect="1"/>
              </p:cNvGraphicFramePr>
              <p:nvPr>
                <p:extLst>
                  <p:ext uri="{D42A27DB-BD31-4B8C-83A1-F6EECF244321}">
                    <p14:modId xmlns:p14="http://schemas.microsoft.com/office/powerpoint/2010/main" val="2587431866"/>
                  </p:ext>
                </p:extLst>
              </p:nvPr>
            </p:nvGraphicFramePr>
            <p:xfrm>
              <a:off x="6324877" y="3162300"/>
              <a:ext cx="4107472" cy="2310764"/>
            </p:xfrm>
            <a:graphic>
              <a:graphicData uri="http://schemas.microsoft.com/office/powerpoint/2016/slidezoom">
                <pslz:sldZm>
                  <pslz:sldZmObj sldId="354" cId="66616105">
                    <pslz:zmPr id="{2EC51D49-0FAD-4E09-815A-D93A8EA64294}" returnToParent="0" imageType="cover" transitionDur="1000">
                      <p166:blipFill xmlns:p166="http://schemas.microsoft.com/office/powerpoint/2016/6/main">
                        <a:blip r:embed="rId20"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4107472" cy="2310764"/>
                        </a:xfrm>
                        <a:prstGeom prst="rect">
                          <a:avLst/>
                        </a:prstGeom>
                        <a:ln w="3175">
                          <a:noFill/>
                        </a:ln>
                      </p166:spPr>
                    </pslz:zmPr>
                  </pslz:sldZmObj>
                </pslz:sldZm>
              </a:graphicData>
            </a:graphic>
          </p:graphicFrame>
        </mc:Choice>
        <mc:Fallback>
          <p:pic>
            <p:nvPicPr>
              <p:cNvPr id="35" name="Slide Zoom 34">
                <a:hlinkClick r:id="rId22" action="ppaction://hlinksldjump"/>
                <a:extLst>
                  <a:ext uri="{FF2B5EF4-FFF2-40B4-BE49-F238E27FC236}">
                    <a16:creationId xmlns:a16="http://schemas.microsoft.com/office/drawing/2014/main" id="{7BD08B60-4CB1-AB00-B181-04D44F75B88F}"/>
                  </a:ext>
                </a:extLst>
              </p:cNvPr>
              <p:cNvPicPr>
                <a:picLocks noGrp="1" noRot="1" noChangeAspect="1" noMove="1" noResize="1" noEditPoints="1" noAdjustHandles="1" noChangeArrowheads="1" noChangeShapeType="1"/>
              </p:cNvPicPr>
              <p:nvPr/>
            </p:nvPicPr>
            <p:blipFill>
              <a:blip r:embed="rId20" cstate="print">
                <a:extLst>
                  <a:ext uri="{28A0092B-C50C-407E-A947-70E740481C1C}">
                    <a14:useLocalDpi xmlns:a14="http://schemas.microsoft.com/office/drawing/2010/main" val="0"/>
                  </a:ext>
                </a:extLst>
              </a:blip>
              <a:stretch>
                <a:fillRect/>
              </a:stretch>
            </p:blipFill>
            <p:spPr>
              <a:xfrm>
                <a:off x="6324877" y="3162300"/>
                <a:ext cx="4107472" cy="2310764"/>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37" name="Slide Zoom 36">
                <a:extLst>
                  <a:ext uri="{FF2B5EF4-FFF2-40B4-BE49-F238E27FC236}">
                    <a16:creationId xmlns:a16="http://schemas.microsoft.com/office/drawing/2014/main" id="{5CD42801-A965-4443-10E2-1D36CA009897}"/>
                  </a:ext>
                </a:extLst>
              </p:cNvPr>
              <p:cNvGraphicFramePr>
                <a:graphicFrameLocks noChangeAspect="1"/>
              </p:cNvGraphicFramePr>
              <p:nvPr>
                <p:extLst>
                  <p:ext uri="{D42A27DB-BD31-4B8C-83A1-F6EECF244321}">
                    <p14:modId xmlns:p14="http://schemas.microsoft.com/office/powerpoint/2010/main" val="2494403929"/>
                  </p:ext>
                </p:extLst>
              </p:nvPr>
            </p:nvGraphicFramePr>
            <p:xfrm>
              <a:off x="12192244" y="3619500"/>
              <a:ext cx="3606313" cy="2028824"/>
            </p:xfrm>
            <a:graphic>
              <a:graphicData uri="http://schemas.microsoft.com/office/powerpoint/2016/slidezoom">
                <pslz:sldZm>
                  <pslz:sldZmObj sldId="355" cId="4164720664">
                    <pslz:zmPr id="{6128989F-D786-4AE3-93D0-1ECC41658759}" returnToParent="0" imageType="cover" transitionDur="1000">
                      <p166:blipFill xmlns:p166="http://schemas.microsoft.com/office/powerpoint/2016/6/main">
                        <a:blip r:embed="rId20"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3606313" cy="2028824"/>
                        </a:xfrm>
                        <a:prstGeom prst="rect">
                          <a:avLst/>
                        </a:prstGeom>
                        <a:ln w="3175">
                          <a:noFill/>
                        </a:ln>
                      </p166:spPr>
                    </pslz:zmPr>
                  </pslz:sldZmObj>
                </pslz:sldZm>
              </a:graphicData>
            </a:graphic>
          </p:graphicFrame>
        </mc:Choice>
        <mc:Fallback>
          <p:pic>
            <p:nvPicPr>
              <p:cNvPr id="37" name="Slide Zoom 36">
                <a:hlinkClick r:id="rId23" action="ppaction://hlinksldjump"/>
                <a:extLst>
                  <a:ext uri="{FF2B5EF4-FFF2-40B4-BE49-F238E27FC236}">
                    <a16:creationId xmlns:a16="http://schemas.microsoft.com/office/drawing/2014/main" id="{5CD42801-A965-4443-10E2-1D36CA009897}"/>
                  </a:ext>
                </a:extLst>
              </p:cNvPr>
              <p:cNvPicPr>
                <a:picLocks noGrp="1" noRot="1" noChangeAspect="1" noMove="1" noResize="1" noEditPoints="1" noAdjustHandles="1" noChangeArrowheads="1" noChangeShapeType="1"/>
              </p:cNvPicPr>
              <p:nvPr/>
            </p:nvPicPr>
            <p:blipFill>
              <a:blip r:embed="rId20" cstate="print">
                <a:extLst>
                  <a:ext uri="{28A0092B-C50C-407E-A947-70E740481C1C}">
                    <a14:useLocalDpi xmlns:a14="http://schemas.microsoft.com/office/drawing/2010/main" val="0"/>
                  </a:ext>
                </a:extLst>
              </a:blip>
              <a:stretch>
                <a:fillRect/>
              </a:stretch>
            </p:blipFill>
            <p:spPr>
              <a:xfrm>
                <a:off x="12192244" y="3619500"/>
                <a:ext cx="3606313" cy="2028824"/>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39" name="Slide Zoom 38">
                <a:extLst>
                  <a:ext uri="{FF2B5EF4-FFF2-40B4-BE49-F238E27FC236}">
                    <a16:creationId xmlns:a16="http://schemas.microsoft.com/office/drawing/2014/main" id="{01607495-8318-5257-9228-C7119B0E5EAB}"/>
                  </a:ext>
                </a:extLst>
              </p:cNvPr>
              <p:cNvGraphicFramePr>
                <a:graphicFrameLocks noChangeAspect="1"/>
              </p:cNvGraphicFramePr>
              <p:nvPr>
                <p:extLst>
                  <p:ext uri="{D42A27DB-BD31-4B8C-83A1-F6EECF244321}">
                    <p14:modId xmlns:p14="http://schemas.microsoft.com/office/powerpoint/2010/main" val="3767031559"/>
                  </p:ext>
                </p:extLst>
              </p:nvPr>
            </p:nvGraphicFramePr>
            <p:xfrm>
              <a:off x="686082" y="6515100"/>
              <a:ext cx="4198901" cy="2362200"/>
            </p:xfrm>
            <a:graphic>
              <a:graphicData uri="http://schemas.microsoft.com/office/powerpoint/2016/slidezoom">
                <pslz:sldZm>
                  <pslz:sldZmObj sldId="351" cId="340336718">
                    <pslz:zmPr id="{8FBA25B9-F9B3-4071-B9EE-A94AF276B159}" returnToParent="0" imageType="cover" transitionDur="1000">
                      <p166:blipFill xmlns:p166="http://schemas.microsoft.com/office/powerpoint/2016/6/main">
                        <a:blip r:embed="rId20"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4198901" cy="2362200"/>
                        </a:xfrm>
                        <a:prstGeom prst="rect">
                          <a:avLst/>
                        </a:prstGeom>
                        <a:ln w="3175">
                          <a:noFill/>
                        </a:ln>
                      </p166:spPr>
                    </pslz:zmPr>
                  </pslz:sldZmObj>
                </pslz:sldZm>
              </a:graphicData>
            </a:graphic>
          </p:graphicFrame>
        </mc:Choice>
        <mc:Fallback>
          <p:pic>
            <p:nvPicPr>
              <p:cNvPr id="39" name="Slide Zoom 38">
                <a:hlinkClick r:id="rId24" action="ppaction://hlinksldjump"/>
                <a:extLst>
                  <a:ext uri="{FF2B5EF4-FFF2-40B4-BE49-F238E27FC236}">
                    <a16:creationId xmlns:a16="http://schemas.microsoft.com/office/drawing/2014/main" id="{01607495-8318-5257-9228-C7119B0E5EAB}"/>
                  </a:ext>
                </a:extLst>
              </p:cNvPr>
              <p:cNvPicPr>
                <a:picLocks noGrp="1" noRot="1" noChangeAspect="1" noMove="1" noResize="1" noEditPoints="1" noAdjustHandles="1" noChangeArrowheads="1" noChangeShapeType="1"/>
              </p:cNvPicPr>
              <p:nvPr/>
            </p:nvPicPr>
            <p:blipFill>
              <a:blip r:embed="rId20" cstate="print">
                <a:extLst>
                  <a:ext uri="{28A0092B-C50C-407E-A947-70E740481C1C}">
                    <a14:useLocalDpi xmlns:a14="http://schemas.microsoft.com/office/drawing/2010/main" val="0"/>
                  </a:ext>
                </a:extLst>
              </a:blip>
              <a:stretch>
                <a:fillRect/>
              </a:stretch>
            </p:blipFill>
            <p:spPr>
              <a:xfrm>
                <a:off x="686082" y="6515100"/>
                <a:ext cx="4198901" cy="2362200"/>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41" name="Slide Zoom 40">
                <a:extLst>
                  <a:ext uri="{FF2B5EF4-FFF2-40B4-BE49-F238E27FC236}">
                    <a16:creationId xmlns:a16="http://schemas.microsoft.com/office/drawing/2014/main" id="{6F7AAAD5-EF5F-4288-78CD-88AE71D8D183}"/>
                  </a:ext>
                </a:extLst>
              </p:cNvPr>
              <p:cNvGraphicFramePr>
                <a:graphicFrameLocks noChangeAspect="1"/>
              </p:cNvGraphicFramePr>
              <p:nvPr>
                <p:extLst>
                  <p:ext uri="{D42A27DB-BD31-4B8C-83A1-F6EECF244321}">
                    <p14:modId xmlns:p14="http://schemas.microsoft.com/office/powerpoint/2010/main" val="887864662"/>
                  </p:ext>
                </p:extLst>
              </p:nvPr>
            </p:nvGraphicFramePr>
            <p:xfrm>
              <a:off x="6782062" y="6415087"/>
              <a:ext cx="3911075" cy="2200276"/>
            </p:xfrm>
            <a:graphic>
              <a:graphicData uri="http://schemas.microsoft.com/office/powerpoint/2016/slidezoom">
                <pslz:sldZm>
                  <pslz:sldZmObj sldId="356" cId="139115020">
                    <pslz:zmPr id="{0F9B566A-1A6F-49A5-9EDF-C86642B8FD2D}" returnToParent="0" imageType="cover" transitionDur="1000">
                      <p166:blipFill xmlns:p166="http://schemas.microsoft.com/office/powerpoint/2016/6/main">
                        <a:blip r:embed="rId20"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3911075" cy="2200276"/>
                        </a:xfrm>
                        <a:prstGeom prst="rect">
                          <a:avLst/>
                        </a:prstGeom>
                        <a:ln w="3175">
                          <a:noFill/>
                        </a:ln>
                      </p166:spPr>
                    </pslz:zmPr>
                  </pslz:sldZmObj>
                </pslz:sldZm>
              </a:graphicData>
            </a:graphic>
          </p:graphicFrame>
        </mc:Choice>
        <mc:Fallback>
          <p:pic>
            <p:nvPicPr>
              <p:cNvPr id="41" name="Slide Zoom 40">
                <a:hlinkClick r:id="rId25" action="ppaction://hlinksldjump"/>
                <a:extLst>
                  <a:ext uri="{FF2B5EF4-FFF2-40B4-BE49-F238E27FC236}">
                    <a16:creationId xmlns:a16="http://schemas.microsoft.com/office/drawing/2014/main" id="{6F7AAAD5-EF5F-4288-78CD-88AE71D8D183}"/>
                  </a:ext>
                </a:extLst>
              </p:cNvPr>
              <p:cNvPicPr>
                <a:picLocks noGrp="1" noRot="1" noChangeAspect="1" noMove="1" noResize="1" noEditPoints="1" noAdjustHandles="1" noChangeArrowheads="1" noChangeShapeType="1"/>
              </p:cNvPicPr>
              <p:nvPr/>
            </p:nvPicPr>
            <p:blipFill>
              <a:blip r:embed="rId20" cstate="print">
                <a:extLst>
                  <a:ext uri="{28A0092B-C50C-407E-A947-70E740481C1C}">
                    <a14:useLocalDpi xmlns:a14="http://schemas.microsoft.com/office/drawing/2010/main" val="0"/>
                  </a:ext>
                </a:extLst>
              </a:blip>
              <a:stretch>
                <a:fillRect/>
              </a:stretch>
            </p:blipFill>
            <p:spPr>
              <a:xfrm>
                <a:off x="6782062" y="6415087"/>
                <a:ext cx="3911075" cy="2200276"/>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43" name="Slide Zoom 42">
                <a:extLst>
                  <a:ext uri="{FF2B5EF4-FFF2-40B4-BE49-F238E27FC236}">
                    <a16:creationId xmlns:a16="http://schemas.microsoft.com/office/drawing/2014/main" id="{3BA742D3-DDD7-77A4-CE42-D47B1A2C57AF}"/>
                  </a:ext>
                </a:extLst>
              </p:cNvPr>
              <p:cNvGraphicFramePr>
                <a:graphicFrameLocks noChangeAspect="1"/>
              </p:cNvGraphicFramePr>
              <p:nvPr>
                <p:extLst>
                  <p:ext uri="{D42A27DB-BD31-4B8C-83A1-F6EECF244321}">
                    <p14:modId xmlns:p14="http://schemas.microsoft.com/office/powerpoint/2010/main" val="1840437660"/>
                  </p:ext>
                </p:extLst>
              </p:nvPr>
            </p:nvGraphicFramePr>
            <p:xfrm>
              <a:off x="11735104" y="6515100"/>
              <a:ext cx="4512125" cy="2538412"/>
            </p:xfrm>
            <a:graphic>
              <a:graphicData uri="http://schemas.microsoft.com/office/powerpoint/2016/slidezoom">
                <pslz:sldZm>
                  <pslz:sldZmObj sldId="360" cId="1950901886">
                    <pslz:zmPr id="{8873C974-1E0B-447C-8371-1F3D06C8772A}" imageType="cover" transitionDur="1000">
                      <p166:blipFill xmlns:p166="http://schemas.microsoft.com/office/powerpoint/2016/6/main">
                        <a:blip r:embed="rId20"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4512125" cy="2538412"/>
                        </a:xfrm>
                        <a:prstGeom prst="rect">
                          <a:avLst/>
                        </a:prstGeom>
                        <a:ln w="3175">
                          <a:noFill/>
                        </a:ln>
                      </p166:spPr>
                    </pslz:zmPr>
                  </pslz:sldZmObj>
                </pslz:sldZm>
              </a:graphicData>
            </a:graphic>
          </p:graphicFrame>
        </mc:Choice>
        <mc:Fallback>
          <p:pic>
            <p:nvPicPr>
              <p:cNvPr id="43" name="Slide Zoom 42">
                <a:hlinkClick r:id="rId26" action="ppaction://hlinksldjump"/>
                <a:extLst>
                  <a:ext uri="{FF2B5EF4-FFF2-40B4-BE49-F238E27FC236}">
                    <a16:creationId xmlns:a16="http://schemas.microsoft.com/office/drawing/2014/main" id="{3BA742D3-DDD7-77A4-CE42-D47B1A2C57AF}"/>
                  </a:ext>
                </a:extLst>
              </p:cNvPr>
              <p:cNvPicPr>
                <a:picLocks noGrp="1" noRot="1" noChangeAspect="1" noMove="1" noResize="1" noEditPoints="1" noAdjustHandles="1" noChangeArrowheads="1" noChangeShapeType="1"/>
              </p:cNvPicPr>
              <p:nvPr/>
            </p:nvPicPr>
            <p:blipFill>
              <a:blip r:embed="rId20" cstate="print">
                <a:extLst>
                  <a:ext uri="{28A0092B-C50C-407E-A947-70E740481C1C}">
                    <a14:useLocalDpi xmlns:a14="http://schemas.microsoft.com/office/drawing/2010/main" val="0"/>
                  </a:ext>
                </a:extLst>
              </a:blip>
              <a:stretch>
                <a:fillRect/>
              </a:stretch>
            </p:blipFill>
            <p:spPr>
              <a:xfrm>
                <a:off x="11735104" y="6515100"/>
                <a:ext cx="4512125" cy="2538412"/>
              </a:xfrm>
              <a:prstGeom prst="rect">
                <a:avLst/>
              </a:prstGeom>
              <a:ln w="3175">
                <a:noFill/>
              </a:ln>
            </p:spPr>
          </p:pic>
        </mc:Fallback>
      </mc:AlternateContent>
    </p:spTree>
    <p:extLst>
      <p:ext uri="{BB962C8B-B14F-4D97-AF65-F5344CB8AC3E}">
        <p14:creationId xmlns:p14="http://schemas.microsoft.com/office/powerpoint/2010/main" val="2453051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6337513" y="-21031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sp>
        <p:nvSpPr>
          <p:cNvPr id="9" name="TextBox 8">
            <a:extLst>
              <a:ext uri="{FF2B5EF4-FFF2-40B4-BE49-F238E27FC236}">
                <a16:creationId xmlns:a16="http://schemas.microsoft.com/office/drawing/2014/main" id="{C14D7E2A-CA92-BA45-F33E-F1A9529A0367}"/>
              </a:ext>
            </a:extLst>
          </p:cNvPr>
          <p:cNvSpPr txBox="1"/>
          <p:nvPr/>
        </p:nvSpPr>
        <p:spPr>
          <a:xfrm>
            <a:off x="3733800" y="10325100"/>
            <a:ext cx="14020800" cy="1285865"/>
          </a:xfrm>
          <a:prstGeom prst="rect">
            <a:avLst/>
          </a:prstGeom>
          <a:noFill/>
        </p:spPr>
        <p:txBody>
          <a:bodyPr wrap="square">
            <a:spAutoFit/>
          </a:bodyPr>
          <a:lstStyle/>
          <a:p>
            <a:pPr marR="0" lvl="0" rtl="0">
              <a:lnSpc>
                <a:spcPct val="115000"/>
              </a:lnSpc>
              <a:spcBef>
                <a:spcPts val="0"/>
              </a:spcBef>
              <a:spcAft>
                <a:spcPts val="1000"/>
              </a:spcAft>
            </a:pPr>
            <a:r>
              <a:rPr lang="en-US" sz="7200" b="1" i="1" dirty="0">
                <a:effectLst/>
                <a:latin typeface="Times New Roman" panose="02020603050405020304" pitchFamily="18" charset="0"/>
                <a:ea typeface="SimSun" panose="02010600030101010101" pitchFamily="2" charset="-122"/>
                <a:cs typeface="Times New Roman" panose="02020603050405020304" pitchFamily="18" charset="0"/>
              </a:rPr>
              <a:t>Data V</a:t>
            </a:r>
            <a:r>
              <a:rPr lang="en-US" sz="7200" b="1" i="1" dirty="0">
                <a:latin typeface="Times New Roman" panose="02020603050405020304" pitchFamily="18" charset="0"/>
                <a:ea typeface="SimSun" panose="02010600030101010101" pitchFamily="2" charset="-122"/>
                <a:cs typeface="Times New Roman" panose="02020603050405020304" pitchFamily="18" charset="0"/>
              </a:rPr>
              <a:t>isualization Using Python</a:t>
            </a:r>
            <a:endParaRPr lang="en-US" sz="72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13792200" y="-1104900"/>
            <a:ext cx="5410200" cy="54102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304800" y="-309693"/>
            <a:ext cx="20726400" cy="1490793"/>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visualization</a:t>
            </a:r>
          </a:p>
        </p:txBody>
      </p:sp>
      <p:sp>
        <p:nvSpPr>
          <p:cNvPr id="5" name="TextBox 4">
            <a:extLst>
              <a:ext uri="{FF2B5EF4-FFF2-40B4-BE49-F238E27FC236}">
                <a16:creationId xmlns:a16="http://schemas.microsoft.com/office/drawing/2014/main" id="{D3A542F4-DCCC-9FD7-0F60-5B1591CEF46B}"/>
              </a:ext>
            </a:extLst>
          </p:cNvPr>
          <p:cNvSpPr txBox="1"/>
          <p:nvPr/>
        </p:nvSpPr>
        <p:spPr>
          <a:xfrm>
            <a:off x="1295400" y="1181100"/>
            <a:ext cx="13487400" cy="1285865"/>
          </a:xfrm>
          <a:prstGeom prst="rect">
            <a:avLst/>
          </a:prstGeom>
          <a:noFill/>
        </p:spPr>
        <p:txBody>
          <a:bodyPr wrap="square">
            <a:spAutoFit/>
          </a:bodyPr>
          <a:lstStyle/>
          <a:p>
            <a:pPr marR="0" lvl="0" rtl="0">
              <a:lnSpc>
                <a:spcPct val="115000"/>
              </a:lnSpc>
              <a:spcBef>
                <a:spcPts val="0"/>
              </a:spcBef>
              <a:spcAft>
                <a:spcPts val="1000"/>
              </a:spcAft>
            </a:pPr>
            <a:r>
              <a:rPr lang="en-US" sz="7200" b="1" i="1" dirty="0">
                <a:effectLst/>
                <a:latin typeface="Times New Roman" panose="02020603050405020304" pitchFamily="18" charset="0"/>
                <a:ea typeface="SimSun" panose="02010600030101010101" pitchFamily="2" charset="-122"/>
                <a:cs typeface="Times New Roman" panose="02020603050405020304" pitchFamily="18" charset="0"/>
              </a:rPr>
              <a:t>Data V</a:t>
            </a:r>
            <a:r>
              <a:rPr lang="en-US" sz="7200" b="1" i="1" dirty="0">
                <a:latin typeface="Times New Roman" panose="02020603050405020304" pitchFamily="18" charset="0"/>
                <a:ea typeface="SimSun" panose="02010600030101010101" pitchFamily="2" charset="-122"/>
                <a:cs typeface="Times New Roman" panose="02020603050405020304" pitchFamily="18" charset="0"/>
              </a:rPr>
              <a:t>isualization Using Power BI</a:t>
            </a:r>
            <a:endParaRPr lang="en-US" sz="72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8" name="Graphic 7" descr="Saturn with solid fill">
            <a:extLst>
              <a:ext uri="{FF2B5EF4-FFF2-40B4-BE49-F238E27FC236}">
                <a16:creationId xmlns:a16="http://schemas.microsoft.com/office/drawing/2014/main" id="{9362D7EA-5B57-2B20-0F7E-09DCD74DCD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52600" y="10248900"/>
            <a:ext cx="1905000" cy="19050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C3D22F74-7DB1-7C24-CE34-ED5B8452D403}"/>
              </a:ext>
            </a:extLst>
          </p:cNvPr>
          <p:cNvPicPr>
            <a:picLocks noChangeAspect="1"/>
          </p:cNvPicPr>
          <p:nvPr/>
        </p:nvPicPr>
        <p:blipFill>
          <a:blip r:embed="rId14">
            <a:extLst>
              <a:ext uri="{28A0092B-C50C-407E-A947-70E740481C1C}">
                <a14:useLocalDpi xmlns:a14="http://schemas.microsoft.com/office/drawing/2010/main" val="0"/>
              </a:ext>
            </a:extLst>
          </a:blip>
          <a:srcRect l="12322" t="30000" r="45825" b="30477"/>
          <a:stretch/>
        </p:blipFill>
        <p:spPr>
          <a:xfrm>
            <a:off x="1066800" y="2400300"/>
            <a:ext cx="12649200" cy="6719256"/>
          </a:xfrm>
          <a:prstGeom prst="rect">
            <a:avLst/>
          </a:prstGeom>
        </p:spPr>
      </p:pic>
    </p:spTree>
    <p:extLst>
      <p:ext uri="{BB962C8B-B14F-4D97-AF65-F5344CB8AC3E}">
        <p14:creationId xmlns:p14="http://schemas.microsoft.com/office/powerpoint/2010/main" val="2726192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4737313" y="-121899"/>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sp>
        <p:nvSpPr>
          <p:cNvPr id="3" name="TextBox 19">
            <a:extLst>
              <a:ext uri="{FF2B5EF4-FFF2-40B4-BE49-F238E27FC236}">
                <a16:creationId xmlns:a16="http://schemas.microsoft.com/office/drawing/2014/main" id="{0BF8B854-9016-6E8B-782B-F3CB33CBDB39}"/>
              </a:ext>
            </a:extLst>
          </p:cNvPr>
          <p:cNvSpPr txBox="1"/>
          <p:nvPr/>
        </p:nvSpPr>
        <p:spPr>
          <a:xfrm>
            <a:off x="685800" y="342900"/>
            <a:ext cx="12115800" cy="1583767"/>
          </a:xfrm>
          <a:prstGeom prst="rect">
            <a:avLst/>
          </a:prstGeom>
        </p:spPr>
        <p:txBody>
          <a:bodyPr wrap="square" lIns="0" tIns="0" rIns="0" bIns="0" rtlCol="0" anchor="t">
            <a:spAutoFit/>
          </a:bodyPr>
          <a:lstStyle/>
          <a:p>
            <a:pPr algn="ctr">
              <a:lnSpc>
                <a:spcPts val="13299"/>
              </a:lnSpc>
            </a:pPr>
            <a:r>
              <a:rPr lang="en-US" sz="9499" dirty="0">
                <a:solidFill>
                  <a:srgbClr val="FF8C00"/>
                </a:solidFill>
                <a:latin typeface="Sunday"/>
                <a:ea typeface="Sunday"/>
                <a:cs typeface="Sunday"/>
                <a:sym typeface="Sunday"/>
              </a:rPr>
              <a:t>Problem statement</a:t>
            </a:r>
          </a:p>
        </p:txBody>
      </p:sp>
      <p:sp>
        <p:nvSpPr>
          <p:cNvPr id="4" name="TextBox 3">
            <a:extLst>
              <a:ext uri="{FF2B5EF4-FFF2-40B4-BE49-F238E27FC236}">
                <a16:creationId xmlns:a16="http://schemas.microsoft.com/office/drawing/2014/main" id="{DF441BF4-1C9D-0B1B-2069-595FB7C00B0F}"/>
              </a:ext>
            </a:extLst>
          </p:cNvPr>
          <p:cNvSpPr txBox="1"/>
          <p:nvPr/>
        </p:nvSpPr>
        <p:spPr>
          <a:xfrm>
            <a:off x="762000" y="3162300"/>
            <a:ext cx="16002000" cy="4449360"/>
          </a:xfrm>
          <a:prstGeom prst="rect">
            <a:avLst/>
          </a:prstGeom>
          <a:noFill/>
        </p:spPr>
        <p:txBody>
          <a:bodyPr wrap="square" rtlCol="0">
            <a:spAutoFit/>
          </a:bodyPr>
          <a:lstStyle/>
          <a:p>
            <a:pPr marL="0" marR="0">
              <a:lnSpc>
                <a:spcPct val="115000"/>
              </a:lnSpc>
              <a:spcBef>
                <a:spcPts val="0"/>
              </a:spcBef>
              <a:spcAft>
                <a:spcPts val="1000"/>
              </a:spcAft>
            </a:pPr>
            <a:r>
              <a:rPr lang="en-US" sz="4400" b="1" i="1" dirty="0">
                <a:effectLst/>
                <a:latin typeface="Times New Roman" panose="02020603050405020304" pitchFamily="18" charset="0"/>
                <a:ea typeface="SimSun" panose="02010600030101010101" pitchFamily="2" charset="-122"/>
                <a:cs typeface="Times New Roman" panose="02020603050405020304" pitchFamily="18" charset="0"/>
              </a:rPr>
              <a:t>Define the Problem:</a:t>
            </a:r>
            <a:r>
              <a:rPr lang="en-US" sz="4400" dirty="0">
                <a:effectLst/>
                <a:latin typeface="Times New Roman" panose="02020603050405020304" pitchFamily="18" charset="0"/>
                <a:ea typeface="SimSun" panose="02010600030101010101" pitchFamily="2" charset="-122"/>
                <a:cs typeface="Times New Roman" panose="02020603050405020304" pitchFamily="18" charset="0"/>
              </a:rPr>
              <a:t> Predicting launch success is vital for:</a:t>
            </a:r>
            <a:endParaRPr lang="en-US" sz="44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15000"/>
              </a:lnSpc>
              <a:spcBef>
                <a:spcPts val="0"/>
              </a:spcBef>
              <a:spcAft>
                <a:spcPts val="1000"/>
              </a:spcAft>
            </a:pPr>
            <a:r>
              <a:rPr lang="en-US" sz="4400" dirty="0">
                <a:effectLst/>
                <a:latin typeface="Times New Roman" panose="02020603050405020304" pitchFamily="18" charset="0"/>
                <a:ea typeface="SimSun" panose="02010600030101010101" pitchFamily="2" charset="-122"/>
                <a:cs typeface="Times New Roman" panose="02020603050405020304" pitchFamily="18" charset="0"/>
              </a:rPr>
              <a:t>Efficient resource allocation</a:t>
            </a:r>
            <a:endParaRPr lang="en-US" sz="44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15000"/>
              </a:lnSpc>
              <a:spcBef>
                <a:spcPts val="0"/>
              </a:spcBef>
              <a:spcAft>
                <a:spcPts val="1000"/>
              </a:spcAft>
            </a:pPr>
            <a:r>
              <a:rPr lang="en-US" sz="4400" dirty="0">
                <a:effectLst/>
                <a:latin typeface="Times New Roman" panose="02020603050405020304" pitchFamily="18" charset="0"/>
                <a:ea typeface="SimSun" panose="02010600030101010101" pitchFamily="2" charset="-122"/>
                <a:cs typeface="Times New Roman" panose="02020603050405020304" pitchFamily="18" charset="0"/>
              </a:rPr>
              <a:t>Risk management</a:t>
            </a:r>
            <a:endParaRPr lang="en-US" sz="44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15000"/>
              </a:lnSpc>
              <a:spcBef>
                <a:spcPts val="0"/>
              </a:spcBef>
              <a:spcAft>
                <a:spcPts val="1000"/>
              </a:spcAft>
            </a:pPr>
            <a:r>
              <a:rPr lang="en-US" sz="4400" dirty="0">
                <a:effectLst/>
                <a:latin typeface="Times New Roman" panose="02020603050405020304" pitchFamily="18" charset="0"/>
                <a:ea typeface="SimSun" panose="02010600030101010101" pitchFamily="2" charset="-122"/>
                <a:cs typeface="Times New Roman" panose="02020603050405020304" pitchFamily="18" charset="0"/>
              </a:rPr>
              <a:t>Mission success rates</a:t>
            </a:r>
            <a:endParaRPr lang="en-US" sz="44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15000"/>
              </a:lnSpc>
              <a:spcBef>
                <a:spcPts val="0"/>
              </a:spcBef>
              <a:spcAft>
                <a:spcPts val="1000"/>
              </a:spcAft>
            </a:pPr>
            <a:r>
              <a:rPr lang="en-US" sz="4400" b="1" i="1" dirty="0">
                <a:effectLst/>
                <a:latin typeface="Times New Roman" panose="02020603050405020304" pitchFamily="18" charset="0"/>
                <a:ea typeface="SimSun" panose="02010600030101010101" pitchFamily="2" charset="-122"/>
                <a:cs typeface="Times New Roman" panose="02020603050405020304" pitchFamily="18" charset="0"/>
              </a:rPr>
              <a:t>Target Variable:</a:t>
            </a:r>
            <a:r>
              <a:rPr lang="en-US" sz="4400" dirty="0">
                <a:effectLst/>
                <a:latin typeface="Times New Roman" panose="02020603050405020304" pitchFamily="18" charset="0"/>
                <a:ea typeface="SimSun" panose="02010600030101010101" pitchFamily="2" charset="-122"/>
                <a:cs typeface="Times New Roman" panose="02020603050405020304" pitchFamily="18" charset="0"/>
              </a:rPr>
              <a:t> Launch success (binary: 1 = Success, 0 = Failure).</a:t>
            </a:r>
            <a:endParaRPr lang="en-US" sz="44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48928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6337513" y="-21031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sp>
        <p:nvSpPr>
          <p:cNvPr id="9" name="TextBox 8">
            <a:extLst>
              <a:ext uri="{FF2B5EF4-FFF2-40B4-BE49-F238E27FC236}">
                <a16:creationId xmlns:a16="http://schemas.microsoft.com/office/drawing/2014/main" id="{C14D7E2A-CA92-BA45-F33E-F1A9529A0367}"/>
              </a:ext>
            </a:extLst>
          </p:cNvPr>
          <p:cNvSpPr txBox="1"/>
          <p:nvPr/>
        </p:nvSpPr>
        <p:spPr>
          <a:xfrm>
            <a:off x="3733800" y="10325100"/>
            <a:ext cx="14020800" cy="1285865"/>
          </a:xfrm>
          <a:prstGeom prst="rect">
            <a:avLst/>
          </a:prstGeom>
          <a:noFill/>
        </p:spPr>
        <p:txBody>
          <a:bodyPr wrap="square">
            <a:spAutoFit/>
          </a:bodyPr>
          <a:lstStyle/>
          <a:p>
            <a:pPr marR="0" lvl="0" rtl="0">
              <a:lnSpc>
                <a:spcPct val="115000"/>
              </a:lnSpc>
              <a:spcBef>
                <a:spcPts val="0"/>
              </a:spcBef>
              <a:spcAft>
                <a:spcPts val="1000"/>
              </a:spcAft>
            </a:pPr>
            <a:r>
              <a:rPr lang="en-US" sz="7200" b="1" i="1" dirty="0">
                <a:effectLst/>
                <a:latin typeface="Times New Roman" panose="02020603050405020304" pitchFamily="18" charset="0"/>
                <a:ea typeface="SimSun" panose="02010600030101010101" pitchFamily="2" charset="-122"/>
                <a:cs typeface="Times New Roman" panose="02020603050405020304" pitchFamily="18" charset="0"/>
              </a:rPr>
              <a:t>Data V</a:t>
            </a:r>
            <a:r>
              <a:rPr lang="en-US" sz="7200" b="1" i="1" dirty="0">
                <a:latin typeface="Times New Roman" panose="02020603050405020304" pitchFamily="18" charset="0"/>
                <a:ea typeface="SimSun" panose="02010600030101010101" pitchFamily="2" charset="-122"/>
                <a:cs typeface="Times New Roman" panose="02020603050405020304" pitchFamily="18" charset="0"/>
              </a:rPr>
              <a:t>isualization Using Python</a:t>
            </a:r>
            <a:endParaRPr lang="en-US" sz="72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13792200" y="-1104900"/>
            <a:ext cx="5410200" cy="54102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304800" y="-309693"/>
            <a:ext cx="20726400" cy="1490793"/>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visualization</a:t>
            </a:r>
          </a:p>
        </p:txBody>
      </p:sp>
      <p:sp>
        <p:nvSpPr>
          <p:cNvPr id="5" name="TextBox 4">
            <a:extLst>
              <a:ext uri="{FF2B5EF4-FFF2-40B4-BE49-F238E27FC236}">
                <a16:creationId xmlns:a16="http://schemas.microsoft.com/office/drawing/2014/main" id="{D3A542F4-DCCC-9FD7-0F60-5B1591CEF46B}"/>
              </a:ext>
            </a:extLst>
          </p:cNvPr>
          <p:cNvSpPr txBox="1"/>
          <p:nvPr/>
        </p:nvSpPr>
        <p:spPr>
          <a:xfrm>
            <a:off x="1295400" y="1181100"/>
            <a:ext cx="13487400" cy="1285865"/>
          </a:xfrm>
          <a:prstGeom prst="rect">
            <a:avLst/>
          </a:prstGeom>
          <a:noFill/>
        </p:spPr>
        <p:txBody>
          <a:bodyPr wrap="square">
            <a:spAutoFit/>
          </a:bodyPr>
          <a:lstStyle/>
          <a:p>
            <a:pPr marR="0" lvl="0" rtl="0">
              <a:lnSpc>
                <a:spcPct val="115000"/>
              </a:lnSpc>
              <a:spcBef>
                <a:spcPts val="0"/>
              </a:spcBef>
              <a:spcAft>
                <a:spcPts val="1000"/>
              </a:spcAft>
            </a:pPr>
            <a:r>
              <a:rPr lang="en-US" sz="7200" b="1" i="1" dirty="0">
                <a:effectLst/>
                <a:latin typeface="Times New Roman" panose="02020603050405020304" pitchFamily="18" charset="0"/>
                <a:ea typeface="SimSun" panose="02010600030101010101" pitchFamily="2" charset="-122"/>
                <a:cs typeface="Times New Roman" panose="02020603050405020304" pitchFamily="18" charset="0"/>
              </a:rPr>
              <a:t>Data V</a:t>
            </a:r>
            <a:r>
              <a:rPr lang="en-US" sz="7200" b="1" i="1" dirty="0">
                <a:latin typeface="Times New Roman" panose="02020603050405020304" pitchFamily="18" charset="0"/>
                <a:ea typeface="SimSun" panose="02010600030101010101" pitchFamily="2" charset="-122"/>
                <a:cs typeface="Times New Roman" panose="02020603050405020304" pitchFamily="18" charset="0"/>
              </a:rPr>
              <a:t>isualization Using Power BI</a:t>
            </a:r>
            <a:endParaRPr lang="en-US" sz="72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8" name="Graphic 7" descr="Saturn with solid fill">
            <a:extLst>
              <a:ext uri="{FF2B5EF4-FFF2-40B4-BE49-F238E27FC236}">
                <a16:creationId xmlns:a16="http://schemas.microsoft.com/office/drawing/2014/main" id="{9362D7EA-5B57-2B20-0F7E-09DCD74DCD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52600" y="10248900"/>
            <a:ext cx="1905000" cy="19050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F44A0EA8-75AF-680D-8AD4-CD07A071AF52}"/>
              </a:ext>
            </a:extLst>
          </p:cNvPr>
          <p:cNvPicPr>
            <a:picLocks noChangeAspect="1"/>
          </p:cNvPicPr>
          <p:nvPr/>
        </p:nvPicPr>
        <p:blipFill>
          <a:blip r:embed="rId14">
            <a:extLst>
              <a:ext uri="{28A0092B-C50C-407E-A947-70E740481C1C}">
                <a14:useLocalDpi xmlns:a14="http://schemas.microsoft.com/office/drawing/2010/main" val="0"/>
              </a:ext>
            </a:extLst>
          </a:blip>
          <a:srcRect l="12797" t="26817" r="43729" b="19699"/>
          <a:stretch/>
        </p:blipFill>
        <p:spPr>
          <a:xfrm>
            <a:off x="4191000" y="2425626"/>
            <a:ext cx="9677400" cy="6696836"/>
          </a:xfrm>
          <a:prstGeom prst="rect">
            <a:avLst/>
          </a:prstGeom>
        </p:spPr>
      </p:pic>
    </p:spTree>
    <p:extLst>
      <p:ext uri="{BB962C8B-B14F-4D97-AF65-F5344CB8AC3E}">
        <p14:creationId xmlns:p14="http://schemas.microsoft.com/office/powerpoint/2010/main" val="66616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FDB6FF82-0629-2FDE-C9D8-19594C18EA3B}"/>
              </a:ext>
            </a:extLst>
          </p:cNvPr>
          <p:cNvPicPr>
            <a:picLocks noChangeAspect="1"/>
          </p:cNvPicPr>
          <p:nvPr/>
        </p:nvPicPr>
        <p:blipFill>
          <a:blip r:embed="rId2">
            <a:extLst>
              <a:ext uri="{28A0092B-C50C-407E-A947-70E740481C1C}">
                <a14:useLocalDpi xmlns:a14="http://schemas.microsoft.com/office/drawing/2010/main" val="0"/>
              </a:ext>
            </a:extLst>
          </a:blip>
          <a:srcRect l="11574" t="25556" r="41469" b="23518"/>
          <a:stretch/>
        </p:blipFill>
        <p:spPr>
          <a:xfrm>
            <a:off x="3604260" y="2286001"/>
            <a:ext cx="11079480" cy="6758940"/>
          </a:xfrm>
          <a:prstGeom prst="rect">
            <a:avLst/>
          </a:prstGeom>
        </p:spPr>
      </p:pic>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6337513" y="-21031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ar-EG"/>
          </a:p>
        </p:txBody>
      </p:sp>
      <p:sp>
        <p:nvSpPr>
          <p:cNvPr id="9" name="TextBox 8">
            <a:extLst>
              <a:ext uri="{FF2B5EF4-FFF2-40B4-BE49-F238E27FC236}">
                <a16:creationId xmlns:a16="http://schemas.microsoft.com/office/drawing/2014/main" id="{C14D7E2A-CA92-BA45-F33E-F1A9529A0367}"/>
              </a:ext>
            </a:extLst>
          </p:cNvPr>
          <p:cNvSpPr txBox="1"/>
          <p:nvPr/>
        </p:nvSpPr>
        <p:spPr>
          <a:xfrm>
            <a:off x="3733800" y="10325100"/>
            <a:ext cx="14020800" cy="1285865"/>
          </a:xfrm>
          <a:prstGeom prst="rect">
            <a:avLst/>
          </a:prstGeom>
          <a:noFill/>
        </p:spPr>
        <p:txBody>
          <a:bodyPr wrap="square">
            <a:spAutoFit/>
          </a:bodyPr>
          <a:lstStyle/>
          <a:p>
            <a:pPr marR="0" lvl="0" rtl="0">
              <a:lnSpc>
                <a:spcPct val="115000"/>
              </a:lnSpc>
              <a:spcBef>
                <a:spcPts val="0"/>
              </a:spcBef>
              <a:spcAft>
                <a:spcPts val="1000"/>
              </a:spcAft>
            </a:pPr>
            <a:r>
              <a:rPr lang="en-US" sz="7200" b="1" i="1" dirty="0">
                <a:effectLst/>
                <a:latin typeface="Times New Roman" panose="02020603050405020304" pitchFamily="18" charset="0"/>
                <a:ea typeface="SimSun" panose="02010600030101010101" pitchFamily="2" charset="-122"/>
                <a:cs typeface="Times New Roman" panose="02020603050405020304" pitchFamily="18" charset="0"/>
              </a:rPr>
              <a:t>Data V</a:t>
            </a:r>
            <a:r>
              <a:rPr lang="en-US" sz="7200" b="1" i="1" dirty="0">
                <a:latin typeface="Times New Roman" panose="02020603050405020304" pitchFamily="18" charset="0"/>
                <a:ea typeface="SimSun" panose="02010600030101010101" pitchFamily="2" charset="-122"/>
                <a:cs typeface="Times New Roman" panose="02020603050405020304" pitchFamily="18" charset="0"/>
              </a:rPr>
              <a:t>isualization Using Python</a:t>
            </a:r>
            <a:endParaRPr lang="en-US" sz="72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0800000">
            <a:off x="13792200" y="-1104900"/>
            <a:ext cx="5410200" cy="54102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304800" y="-309693"/>
            <a:ext cx="20726400" cy="1490793"/>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visualization</a:t>
            </a:r>
          </a:p>
        </p:txBody>
      </p:sp>
      <p:sp>
        <p:nvSpPr>
          <p:cNvPr id="5" name="TextBox 4">
            <a:extLst>
              <a:ext uri="{FF2B5EF4-FFF2-40B4-BE49-F238E27FC236}">
                <a16:creationId xmlns:a16="http://schemas.microsoft.com/office/drawing/2014/main" id="{D3A542F4-DCCC-9FD7-0F60-5B1591CEF46B}"/>
              </a:ext>
            </a:extLst>
          </p:cNvPr>
          <p:cNvSpPr txBox="1"/>
          <p:nvPr/>
        </p:nvSpPr>
        <p:spPr>
          <a:xfrm>
            <a:off x="1295400" y="1181100"/>
            <a:ext cx="13487400" cy="1285865"/>
          </a:xfrm>
          <a:prstGeom prst="rect">
            <a:avLst/>
          </a:prstGeom>
          <a:noFill/>
        </p:spPr>
        <p:txBody>
          <a:bodyPr wrap="square">
            <a:spAutoFit/>
          </a:bodyPr>
          <a:lstStyle/>
          <a:p>
            <a:pPr marR="0" lvl="0" rtl="0">
              <a:lnSpc>
                <a:spcPct val="115000"/>
              </a:lnSpc>
              <a:spcBef>
                <a:spcPts val="0"/>
              </a:spcBef>
              <a:spcAft>
                <a:spcPts val="1000"/>
              </a:spcAft>
            </a:pPr>
            <a:r>
              <a:rPr lang="en-US" sz="7200" b="1" i="1" dirty="0">
                <a:effectLst/>
                <a:latin typeface="Times New Roman" panose="02020603050405020304" pitchFamily="18" charset="0"/>
                <a:ea typeface="SimSun" panose="02010600030101010101" pitchFamily="2" charset="-122"/>
                <a:cs typeface="Times New Roman" panose="02020603050405020304" pitchFamily="18" charset="0"/>
              </a:rPr>
              <a:t>Data V</a:t>
            </a:r>
            <a:r>
              <a:rPr lang="en-US" sz="7200" b="1" i="1" dirty="0">
                <a:latin typeface="Times New Roman" panose="02020603050405020304" pitchFamily="18" charset="0"/>
                <a:ea typeface="SimSun" panose="02010600030101010101" pitchFamily="2" charset="-122"/>
                <a:cs typeface="Times New Roman" panose="02020603050405020304" pitchFamily="18" charset="0"/>
              </a:rPr>
              <a:t>isualization Using Power BI</a:t>
            </a:r>
            <a:endParaRPr lang="en-US" sz="72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8" name="Graphic 7" descr="Saturn with solid fill">
            <a:extLst>
              <a:ext uri="{FF2B5EF4-FFF2-40B4-BE49-F238E27FC236}">
                <a16:creationId xmlns:a16="http://schemas.microsoft.com/office/drawing/2014/main" id="{9362D7EA-5B57-2B20-0F7E-09DCD74DCD4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52600" y="10248900"/>
            <a:ext cx="1905000" cy="1905000"/>
          </a:xfrm>
          <a:prstGeom prst="rect">
            <a:avLst/>
          </a:prstGeom>
        </p:spPr>
      </p:pic>
    </p:spTree>
    <p:extLst>
      <p:ext uri="{BB962C8B-B14F-4D97-AF65-F5344CB8AC3E}">
        <p14:creationId xmlns:p14="http://schemas.microsoft.com/office/powerpoint/2010/main" val="4164720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6337513" y="-21031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sp>
        <p:nvSpPr>
          <p:cNvPr id="9" name="TextBox 8">
            <a:extLst>
              <a:ext uri="{FF2B5EF4-FFF2-40B4-BE49-F238E27FC236}">
                <a16:creationId xmlns:a16="http://schemas.microsoft.com/office/drawing/2014/main" id="{C14D7E2A-CA92-BA45-F33E-F1A9529A0367}"/>
              </a:ext>
            </a:extLst>
          </p:cNvPr>
          <p:cNvSpPr txBox="1"/>
          <p:nvPr/>
        </p:nvSpPr>
        <p:spPr>
          <a:xfrm>
            <a:off x="3733800" y="10325100"/>
            <a:ext cx="14020800" cy="1285865"/>
          </a:xfrm>
          <a:prstGeom prst="rect">
            <a:avLst/>
          </a:prstGeom>
          <a:noFill/>
        </p:spPr>
        <p:txBody>
          <a:bodyPr wrap="square">
            <a:spAutoFit/>
          </a:bodyPr>
          <a:lstStyle/>
          <a:p>
            <a:pPr marR="0" lvl="0" rtl="0">
              <a:lnSpc>
                <a:spcPct val="115000"/>
              </a:lnSpc>
              <a:spcBef>
                <a:spcPts val="0"/>
              </a:spcBef>
              <a:spcAft>
                <a:spcPts val="1000"/>
              </a:spcAft>
            </a:pPr>
            <a:r>
              <a:rPr lang="en-US" sz="7200" b="1" i="1" dirty="0">
                <a:effectLst/>
                <a:latin typeface="Times New Roman" panose="02020603050405020304" pitchFamily="18" charset="0"/>
                <a:ea typeface="SimSun" panose="02010600030101010101" pitchFamily="2" charset="-122"/>
                <a:cs typeface="Times New Roman" panose="02020603050405020304" pitchFamily="18" charset="0"/>
              </a:rPr>
              <a:t>Data V</a:t>
            </a:r>
            <a:r>
              <a:rPr lang="en-US" sz="7200" b="1" i="1" dirty="0">
                <a:latin typeface="Times New Roman" panose="02020603050405020304" pitchFamily="18" charset="0"/>
                <a:ea typeface="SimSun" panose="02010600030101010101" pitchFamily="2" charset="-122"/>
                <a:cs typeface="Times New Roman" panose="02020603050405020304" pitchFamily="18" charset="0"/>
              </a:rPr>
              <a:t>isualization Using Python</a:t>
            </a:r>
            <a:endParaRPr lang="en-US" sz="72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13792200" y="-1104900"/>
            <a:ext cx="5410200" cy="54102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304800" y="-309693"/>
            <a:ext cx="20726400" cy="1490793"/>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visualization</a:t>
            </a:r>
          </a:p>
        </p:txBody>
      </p:sp>
      <p:sp>
        <p:nvSpPr>
          <p:cNvPr id="5" name="TextBox 4">
            <a:extLst>
              <a:ext uri="{FF2B5EF4-FFF2-40B4-BE49-F238E27FC236}">
                <a16:creationId xmlns:a16="http://schemas.microsoft.com/office/drawing/2014/main" id="{D3A542F4-DCCC-9FD7-0F60-5B1591CEF46B}"/>
              </a:ext>
            </a:extLst>
          </p:cNvPr>
          <p:cNvSpPr txBox="1"/>
          <p:nvPr/>
        </p:nvSpPr>
        <p:spPr>
          <a:xfrm>
            <a:off x="1295400" y="1181100"/>
            <a:ext cx="13487400" cy="1285865"/>
          </a:xfrm>
          <a:prstGeom prst="rect">
            <a:avLst/>
          </a:prstGeom>
          <a:noFill/>
        </p:spPr>
        <p:txBody>
          <a:bodyPr wrap="square">
            <a:spAutoFit/>
          </a:bodyPr>
          <a:lstStyle/>
          <a:p>
            <a:pPr marR="0" lvl="0" rtl="0">
              <a:lnSpc>
                <a:spcPct val="115000"/>
              </a:lnSpc>
              <a:spcBef>
                <a:spcPts val="0"/>
              </a:spcBef>
              <a:spcAft>
                <a:spcPts val="1000"/>
              </a:spcAft>
            </a:pPr>
            <a:r>
              <a:rPr lang="en-US" sz="7200" b="1" i="1" dirty="0">
                <a:effectLst/>
                <a:latin typeface="Times New Roman" panose="02020603050405020304" pitchFamily="18" charset="0"/>
                <a:ea typeface="SimSun" panose="02010600030101010101" pitchFamily="2" charset="-122"/>
                <a:cs typeface="Times New Roman" panose="02020603050405020304" pitchFamily="18" charset="0"/>
              </a:rPr>
              <a:t>Data V</a:t>
            </a:r>
            <a:r>
              <a:rPr lang="en-US" sz="7200" b="1" i="1" dirty="0">
                <a:latin typeface="Times New Roman" panose="02020603050405020304" pitchFamily="18" charset="0"/>
                <a:ea typeface="SimSun" panose="02010600030101010101" pitchFamily="2" charset="-122"/>
                <a:cs typeface="Times New Roman" panose="02020603050405020304" pitchFamily="18" charset="0"/>
              </a:rPr>
              <a:t>isualization Using Power BI</a:t>
            </a:r>
            <a:endParaRPr lang="en-US" sz="72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8" name="Graphic 7" descr="Saturn with solid fill">
            <a:extLst>
              <a:ext uri="{FF2B5EF4-FFF2-40B4-BE49-F238E27FC236}">
                <a16:creationId xmlns:a16="http://schemas.microsoft.com/office/drawing/2014/main" id="{9362D7EA-5B57-2B20-0F7E-09DCD74DCD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52600" y="10248900"/>
            <a:ext cx="1905000" cy="19050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952D4AFE-DF3C-4AC4-803A-80F070A811A1}"/>
              </a:ext>
            </a:extLst>
          </p:cNvPr>
          <p:cNvPicPr>
            <a:picLocks noChangeAspect="1"/>
          </p:cNvPicPr>
          <p:nvPr/>
        </p:nvPicPr>
        <p:blipFill>
          <a:blip r:embed="rId14">
            <a:extLst>
              <a:ext uri="{28A0092B-C50C-407E-A947-70E740481C1C}">
                <a14:useLocalDpi xmlns:a14="http://schemas.microsoft.com/office/drawing/2010/main" val="0"/>
              </a:ext>
            </a:extLst>
          </a:blip>
          <a:srcRect l="11821" t="26705" r="38918" b="28317"/>
          <a:stretch/>
        </p:blipFill>
        <p:spPr>
          <a:xfrm>
            <a:off x="1143000" y="2476500"/>
            <a:ext cx="12693102" cy="6518894"/>
          </a:xfrm>
          <a:prstGeom prst="rect">
            <a:avLst/>
          </a:prstGeom>
        </p:spPr>
      </p:pic>
    </p:spTree>
    <p:extLst>
      <p:ext uri="{BB962C8B-B14F-4D97-AF65-F5344CB8AC3E}">
        <p14:creationId xmlns:p14="http://schemas.microsoft.com/office/powerpoint/2010/main" val="340336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shot of a pie chart&#10;&#10;Description automatically generated">
            <a:extLst>
              <a:ext uri="{FF2B5EF4-FFF2-40B4-BE49-F238E27FC236}">
                <a16:creationId xmlns:a16="http://schemas.microsoft.com/office/drawing/2014/main" id="{2015BEDC-A67F-ACBA-4FE9-C43A3BDF8EC1}"/>
              </a:ext>
            </a:extLst>
          </p:cNvPr>
          <p:cNvPicPr>
            <a:picLocks noChangeAspect="1"/>
          </p:cNvPicPr>
          <p:nvPr/>
        </p:nvPicPr>
        <p:blipFill>
          <a:blip r:embed="rId2">
            <a:extLst>
              <a:ext uri="{28A0092B-C50C-407E-A947-70E740481C1C}">
                <a14:useLocalDpi xmlns:a14="http://schemas.microsoft.com/office/drawing/2010/main" val="0"/>
              </a:ext>
            </a:extLst>
          </a:blip>
          <a:srcRect l="13342" t="28272" r="46719" b="20741"/>
          <a:stretch/>
        </p:blipFill>
        <p:spPr>
          <a:xfrm>
            <a:off x="4001500" y="2400300"/>
            <a:ext cx="10285000" cy="7385632"/>
          </a:xfrm>
          <a:prstGeom prst="rect">
            <a:avLst/>
          </a:prstGeom>
        </p:spPr>
      </p:pic>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6337513" y="-21031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ar-EG"/>
          </a:p>
        </p:txBody>
      </p:sp>
      <p:sp>
        <p:nvSpPr>
          <p:cNvPr id="9" name="TextBox 8">
            <a:extLst>
              <a:ext uri="{FF2B5EF4-FFF2-40B4-BE49-F238E27FC236}">
                <a16:creationId xmlns:a16="http://schemas.microsoft.com/office/drawing/2014/main" id="{C14D7E2A-CA92-BA45-F33E-F1A9529A0367}"/>
              </a:ext>
            </a:extLst>
          </p:cNvPr>
          <p:cNvSpPr txBox="1"/>
          <p:nvPr/>
        </p:nvSpPr>
        <p:spPr>
          <a:xfrm>
            <a:off x="3733800" y="10325100"/>
            <a:ext cx="14020800" cy="1285865"/>
          </a:xfrm>
          <a:prstGeom prst="rect">
            <a:avLst/>
          </a:prstGeom>
          <a:noFill/>
        </p:spPr>
        <p:txBody>
          <a:bodyPr wrap="square">
            <a:spAutoFit/>
          </a:bodyPr>
          <a:lstStyle/>
          <a:p>
            <a:pPr marR="0" lvl="0" rtl="0">
              <a:lnSpc>
                <a:spcPct val="115000"/>
              </a:lnSpc>
              <a:spcBef>
                <a:spcPts val="0"/>
              </a:spcBef>
              <a:spcAft>
                <a:spcPts val="1000"/>
              </a:spcAft>
            </a:pPr>
            <a:r>
              <a:rPr lang="en-US" sz="7200" b="1" i="1" dirty="0">
                <a:effectLst/>
                <a:latin typeface="Times New Roman" panose="02020603050405020304" pitchFamily="18" charset="0"/>
                <a:ea typeface="SimSun" panose="02010600030101010101" pitchFamily="2" charset="-122"/>
                <a:cs typeface="Times New Roman" panose="02020603050405020304" pitchFamily="18" charset="0"/>
              </a:rPr>
              <a:t>Data V</a:t>
            </a:r>
            <a:r>
              <a:rPr lang="en-US" sz="7200" b="1" i="1" dirty="0">
                <a:latin typeface="Times New Roman" panose="02020603050405020304" pitchFamily="18" charset="0"/>
                <a:ea typeface="SimSun" panose="02010600030101010101" pitchFamily="2" charset="-122"/>
                <a:cs typeface="Times New Roman" panose="02020603050405020304" pitchFamily="18" charset="0"/>
              </a:rPr>
              <a:t>isualization Using Python</a:t>
            </a:r>
            <a:endParaRPr lang="en-US" sz="72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0800000">
            <a:off x="13792200" y="-1104900"/>
            <a:ext cx="5410200" cy="54102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304800" y="-309693"/>
            <a:ext cx="20726400" cy="1490793"/>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visualization</a:t>
            </a:r>
          </a:p>
        </p:txBody>
      </p:sp>
      <p:sp>
        <p:nvSpPr>
          <p:cNvPr id="5" name="TextBox 4">
            <a:extLst>
              <a:ext uri="{FF2B5EF4-FFF2-40B4-BE49-F238E27FC236}">
                <a16:creationId xmlns:a16="http://schemas.microsoft.com/office/drawing/2014/main" id="{D3A542F4-DCCC-9FD7-0F60-5B1591CEF46B}"/>
              </a:ext>
            </a:extLst>
          </p:cNvPr>
          <p:cNvSpPr txBox="1"/>
          <p:nvPr/>
        </p:nvSpPr>
        <p:spPr>
          <a:xfrm>
            <a:off x="1295400" y="1181100"/>
            <a:ext cx="13487400" cy="1285865"/>
          </a:xfrm>
          <a:prstGeom prst="rect">
            <a:avLst/>
          </a:prstGeom>
          <a:noFill/>
        </p:spPr>
        <p:txBody>
          <a:bodyPr wrap="square">
            <a:spAutoFit/>
          </a:bodyPr>
          <a:lstStyle/>
          <a:p>
            <a:pPr marR="0" lvl="0" rtl="0">
              <a:lnSpc>
                <a:spcPct val="115000"/>
              </a:lnSpc>
              <a:spcBef>
                <a:spcPts val="0"/>
              </a:spcBef>
              <a:spcAft>
                <a:spcPts val="1000"/>
              </a:spcAft>
            </a:pPr>
            <a:r>
              <a:rPr lang="en-US" sz="7200" b="1" i="1" dirty="0">
                <a:effectLst/>
                <a:latin typeface="Times New Roman" panose="02020603050405020304" pitchFamily="18" charset="0"/>
                <a:ea typeface="SimSun" panose="02010600030101010101" pitchFamily="2" charset="-122"/>
                <a:cs typeface="Times New Roman" panose="02020603050405020304" pitchFamily="18" charset="0"/>
              </a:rPr>
              <a:t>Data V</a:t>
            </a:r>
            <a:r>
              <a:rPr lang="en-US" sz="7200" b="1" i="1" dirty="0">
                <a:latin typeface="Times New Roman" panose="02020603050405020304" pitchFamily="18" charset="0"/>
                <a:ea typeface="SimSun" panose="02010600030101010101" pitchFamily="2" charset="-122"/>
                <a:cs typeface="Times New Roman" panose="02020603050405020304" pitchFamily="18" charset="0"/>
              </a:rPr>
              <a:t>isualization Using Power BI</a:t>
            </a:r>
            <a:endParaRPr lang="en-US" sz="72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8" name="Graphic 7" descr="Saturn with solid fill">
            <a:extLst>
              <a:ext uri="{FF2B5EF4-FFF2-40B4-BE49-F238E27FC236}">
                <a16:creationId xmlns:a16="http://schemas.microsoft.com/office/drawing/2014/main" id="{9362D7EA-5B57-2B20-0F7E-09DCD74DCD4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52600" y="10248900"/>
            <a:ext cx="1905000" cy="1905000"/>
          </a:xfrm>
          <a:prstGeom prst="rect">
            <a:avLst/>
          </a:prstGeom>
        </p:spPr>
      </p:pic>
    </p:spTree>
    <p:extLst>
      <p:ext uri="{BB962C8B-B14F-4D97-AF65-F5344CB8AC3E}">
        <p14:creationId xmlns:p14="http://schemas.microsoft.com/office/powerpoint/2010/main" val="139115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shot of a pie chart&#10;&#10;Description automatically generated">
            <a:extLst>
              <a:ext uri="{FF2B5EF4-FFF2-40B4-BE49-F238E27FC236}">
                <a16:creationId xmlns:a16="http://schemas.microsoft.com/office/drawing/2014/main" id="{77C86586-A23F-002A-61CD-55CCA8D5232F}"/>
              </a:ext>
            </a:extLst>
          </p:cNvPr>
          <p:cNvPicPr>
            <a:picLocks noChangeAspect="1"/>
          </p:cNvPicPr>
          <p:nvPr/>
        </p:nvPicPr>
        <p:blipFill>
          <a:blip r:embed="rId2">
            <a:extLst>
              <a:ext uri="{28A0092B-C50C-407E-A947-70E740481C1C}">
                <a14:useLocalDpi xmlns:a14="http://schemas.microsoft.com/office/drawing/2010/main" val="0"/>
              </a:ext>
            </a:extLst>
          </a:blip>
          <a:srcRect l="14380" t="26914" r="46025" b="26419"/>
          <a:stretch/>
        </p:blipFill>
        <p:spPr>
          <a:xfrm>
            <a:off x="3733800" y="2453353"/>
            <a:ext cx="10820400" cy="7173608"/>
          </a:xfrm>
          <a:prstGeom prst="rect">
            <a:avLst/>
          </a:prstGeom>
        </p:spPr>
      </p:pic>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6337513" y="-21031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ar-EG"/>
          </a:p>
        </p:txBody>
      </p:sp>
      <p:sp>
        <p:nvSpPr>
          <p:cNvPr id="9" name="TextBox 8">
            <a:extLst>
              <a:ext uri="{FF2B5EF4-FFF2-40B4-BE49-F238E27FC236}">
                <a16:creationId xmlns:a16="http://schemas.microsoft.com/office/drawing/2014/main" id="{C14D7E2A-CA92-BA45-F33E-F1A9529A0367}"/>
              </a:ext>
            </a:extLst>
          </p:cNvPr>
          <p:cNvSpPr txBox="1"/>
          <p:nvPr/>
        </p:nvSpPr>
        <p:spPr>
          <a:xfrm>
            <a:off x="3733800" y="10325100"/>
            <a:ext cx="14020800" cy="1285865"/>
          </a:xfrm>
          <a:prstGeom prst="rect">
            <a:avLst/>
          </a:prstGeom>
          <a:noFill/>
        </p:spPr>
        <p:txBody>
          <a:bodyPr wrap="square">
            <a:spAutoFit/>
          </a:bodyPr>
          <a:lstStyle/>
          <a:p>
            <a:pPr marR="0" lvl="0" rtl="0">
              <a:lnSpc>
                <a:spcPct val="115000"/>
              </a:lnSpc>
              <a:spcBef>
                <a:spcPts val="0"/>
              </a:spcBef>
              <a:spcAft>
                <a:spcPts val="1000"/>
              </a:spcAft>
            </a:pPr>
            <a:r>
              <a:rPr lang="en-US" sz="7200" b="1" i="1" dirty="0">
                <a:effectLst/>
                <a:latin typeface="Times New Roman" panose="02020603050405020304" pitchFamily="18" charset="0"/>
                <a:ea typeface="SimSun" panose="02010600030101010101" pitchFamily="2" charset="-122"/>
                <a:cs typeface="Times New Roman" panose="02020603050405020304" pitchFamily="18" charset="0"/>
              </a:rPr>
              <a:t>Data V</a:t>
            </a:r>
            <a:r>
              <a:rPr lang="en-US" sz="7200" b="1" i="1" dirty="0">
                <a:latin typeface="Times New Roman" panose="02020603050405020304" pitchFamily="18" charset="0"/>
                <a:ea typeface="SimSun" panose="02010600030101010101" pitchFamily="2" charset="-122"/>
                <a:cs typeface="Times New Roman" panose="02020603050405020304" pitchFamily="18" charset="0"/>
              </a:rPr>
              <a:t>isualization Using Python</a:t>
            </a:r>
            <a:endParaRPr lang="en-US" sz="72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0800000">
            <a:off x="13792200" y="-1104900"/>
            <a:ext cx="5410200" cy="54102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304800" y="-309693"/>
            <a:ext cx="20726400" cy="1490793"/>
          </a:xfrm>
          <a:prstGeom prst="rect">
            <a:avLst/>
          </a:prstGeom>
        </p:spPr>
        <p:txBody>
          <a:bodyPr wrap="square" lIns="0" tIns="0" rIns="0" bIns="0" rtlCol="0" anchor="t">
            <a:spAutoFit/>
          </a:bodyPr>
          <a:lstStyle/>
          <a:p>
            <a:pPr>
              <a:lnSpc>
                <a:spcPts val="13299"/>
              </a:lnSpc>
            </a:pPr>
            <a:r>
              <a:rPr lang="en-US" sz="6600" dirty="0">
                <a:solidFill>
                  <a:srgbClr val="FF8C00"/>
                </a:solidFill>
                <a:latin typeface="Sunday"/>
                <a:ea typeface="Sunday"/>
                <a:cs typeface="Sunday"/>
                <a:sym typeface="Sunday"/>
              </a:rPr>
              <a:t>Data visualization</a:t>
            </a:r>
          </a:p>
        </p:txBody>
      </p:sp>
      <p:sp>
        <p:nvSpPr>
          <p:cNvPr id="5" name="TextBox 4">
            <a:extLst>
              <a:ext uri="{FF2B5EF4-FFF2-40B4-BE49-F238E27FC236}">
                <a16:creationId xmlns:a16="http://schemas.microsoft.com/office/drawing/2014/main" id="{D3A542F4-DCCC-9FD7-0F60-5B1591CEF46B}"/>
              </a:ext>
            </a:extLst>
          </p:cNvPr>
          <p:cNvSpPr txBox="1"/>
          <p:nvPr/>
        </p:nvSpPr>
        <p:spPr>
          <a:xfrm>
            <a:off x="1295400" y="1181100"/>
            <a:ext cx="13487400" cy="1285865"/>
          </a:xfrm>
          <a:prstGeom prst="rect">
            <a:avLst/>
          </a:prstGeom>
          <a:noFill/>
        </p:spPr>
        <p:txBody>
          <a:bodyPr wrap="square">
            <a:spAutoFit/>
          </a:bodyPr>
          <a:lstStyle/>
          <a:p>
            <a:pPr marR="0" lvl="0" rtl="0">
              <a:lnSpc>
                <a:spcPct val="115000"/>
              </a:lnSpc>
              <a:spcBef>
                <a:spcPts val="0"/>
              </a:spcBef>
              <a:spcAft>
                <a:spcPts val="1000"/>
              </a:spcAft>
            </a:pPr>
            <a:r>
              <a:rPr lang="en-US" sz="7200" b="1" i="1" dirty="0">
                <a:effectLst/>
                <a:latin typeface="Times New Roman" panose="02020603050405020304" pitchFamily="18" charset="0"/>
                <a:ea typeface="SimSun" panose="02010600030101010101" pitchFamily="2" charset="-122"/>
                <a:cs typeface="Times New Roman" panose="02020603050405020304" pitchFamily="18" charset="0"/>
              </a:rPr>
              <a:t>Data V</a:t>
            </a:r>
            <a:r>
              <a:rPr lang="en-US" sz="7200" b="1" i="1" dirty="0">
                <a:latin typeface="Times New Roman" panose="02020603050405020304" pitchFamily="18" charset="0"/>
                <a:ea typeface="SimSun" panose="02010600030101010101" pitchFamily="2" charset="-122"/>
                <a:cs typeface="Times New Roman" panose="02020603050405020304" pitchFamily="18" charset="0"/>
              </a:rPr>
              <a:t>isualization Using Power BI</a:t>
            </a:r>
            <a:endParaRPr lang="en-US" sz="72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8" name="Graphic 7" descr="Saturn with solid fill">
            <a:extLst>
              <a:ext uri="{FF2B5EF4-FFF2-40B4-BE49-F238E27FC236}">
                <a16:creationId xmlns:a16="http://schemas.microsoft.com/office/drawing/2014/main" id="{9362D7EA-5B57-2B20-0F7E-09DCD74DCD4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52600" y="10248900"/>
            <a:ext cx="1905000" cy="1905000"/>
          </a:xfrm>
          <a:prstGeom prst="rect">
            <a:avLst/>
          </a:prstGeom>
        </p:spPr>
      </p:pic>
    </p:spTree>
    <p:extLst>
      <p:ext uri="{BB962C8B-B14F-4D97-AF65-F5344CB8AC3E}">
        <p14:creationId xmlns:p14="http://schemas.microsoft.com/office/powerpoint/2010/main" val="19509018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10">
            <a:extLst>
              <a:ext uri="{FF2B5EF4-FFF2-40B4-BE49-F238E27FC236}">
                <a16:creationId xmlns:a16="http://schemas.microsoft.com/office/drawing/2014/main" id="{42353DCA-BD5C-5DA6-098A-001A3CDB777A}"/>
              </a:ext>
            </a:extLst>
          </p:cNvPr>
          <p:cNvSpPr/>
          <p:nvPr/>
        </p:nvSpPr>
        <p:spPr>
          <a:xfrm rot="1661231">
            <a:off x="14737313" y="-121899"/>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a:p>
        </p:txBody>
      </p:sp>
      <p:sp>
        <p:nvSpPr>
          <p:cNvPr id="19" name="TextBox 19"/>
          <p:cNvSpPr txBox="1"/>
          <p:nvPr/>
        </p:nvSpPr>
        <p:spPr>
          <a:xfrm>
            <a:off x="-457200" y="433071"/>
            <a:ext cx="16306800" cy="1510029"/>
          </a:xfrm>
          <a:prstGeom prst="rect">
            <a:avLst/>
          </a:prstGeom>
        </p:spPr>
        <p:txBody>
          <a:bodyPr wrap="square" lIns="0" tIns="0" rIns="0" bIns="0" rtlCol="0" anchor="t">
            <a:spAutoFit/>
          </a:bodyPr>
          <a:lstStyle/>
          <a:p>
            <a:pPr algn="ctr">
              <a:lnSpc>
                <a:spcPts val="13299"/>
              </a:lnSpc>
            </a:pPr>
            <a:r>
              <a:rPr lang="en-US" sz="6000" dirty="0">
                <a:solidFill>
                  <a:srgbClr val="FF8C00"/>
                </a:solidFill>
                <a:latin typeface="Sunday" panose="020B0604020202020204" charset="0"/>
              </a:rPr>
              <a:t>Machine Learning Model Development</a:t>
            </a:r>
            <a:endParaRPr lang="en-US" sz="6000" dirty="0">
              <a:solidFill>
                <a:srgbClr val="FF8C00"/>
              </a:solidFill>
              <a:latin typeface="Sunday" panose="020B0604020202020204" charset="0"/>
              <a:ea typeface="Sunday"/>
              <a:cs typeface="Sunday"/>
              <a:sym typeface="Sunday"/>
            </a:endParaRPr>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dirty="0"/>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6520" y="31623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3238500"/>
            <a:ext cx="11950700" cy="1551130"/>
          </a:xfrm>
          <a:prstGeom prst="rect">
            <a:avLst/>
          </a:prstGeom>
          <a:noFill/>
        </p:spPr>
        <p:txBody>
          <a:bodyPr wrap="square">
            <a:spAutoFit/>
          </a:bodyPr>
          <a:lstStyle/>
          <a:p>
            <a:pPr marL="0" marR="0">
              <a:lnSpc>
                <a:spcPct val="115000"/>
              </a:lnSpc>
              <a:spcBef>
                <a:spcPts val="0"/>
              </a:spcBef>
              <a:spcAft>
                <a:spcPts val="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Model Selection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552450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latin typeface="Times New Roman" panose="02020603050405020304" pitchFamily="18" charset="0"/>
                <a:cs typeface="Times New Roman" panose="02020603050405020304" pitchFamily="18" charset="0"/>
              </a:rPr>
              <a:t>Model Training</a:t>
            </a:r>
            <a:endParaRPr lang="en-US" sz="8800" b="1" i="1" dirty="0">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5448300"/>
            <a:ext cx="1905000" cy="1905000"/>
          </a:xfrm>
          <a:prstGeom prst="rect">
            <a:avLst/>
          </a:prstGeom>
        </p:spPr>
      </p:pic>
    </p:spTree>
    <p:extLst>
      <p:ext uri="{BB962C8B-B14F-4D97-AF65-F5344CB8AC3E}">
        <p14:creationId xmlns:p14="http://schemas.microsoft.com/office/powerpoint/2010/main" val="3867514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3">
            <a:extLst>
              <a:ext uri="{FF2B5EF4-FFF2-40B4-BE49-F238E27FC236}">
                <a16:creationId xmlns:a16="http://schemas.microsoft.com/office/drawing/2014/main" id="{8E13D20A-C928-A34A-04D1-4C4FC6E3B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8191500"/>
            <a:ext cx="11064240" cy="100229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1932920" y="-1333500"/>
            <a:ext cx="6705600" cy="6705600"/>
          </a:xfrm>
          <a:prstGeom prst="rect">
            <a:avLst/>
          </a:prstGeom>
        </p:spPr>
      </p:pic>
      <p:sp>
        <p:nvSpPr>
          <p:cNvPr id="23" name="Freeform 10">
            <a:extLst>
              <a:ext uri="{FF2B5EF4-FFF2-40B4-BE49-F238E27FC236}">
                <a16:creationId xmlns:a16="http://schemas.microsoft.com/office/drawing/2014/main" id="{42353DCA-BD5C-5DA6-098A-001A3CDB777A}"/>
              </a:ext>
            </a:extLst>
          </p:cNvPr>
          <p:cNvSpPr/>
          <p:nvPr/>
        </p:nvSpPr>
        <p:spPr>
          <a:xfrm rot="1661231">
            <a:off x="16456175" y="-23317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ar-EG"/>
          </a:p>
        </p:txBody>
      </p:sp>
      <p:sp>
        <p:nvSpPr>
          <p:cNvPr id="19" name="TextBox 19"/>
          <p:cNvSpPr txBox="1"/>
          <p:nvPr/>
        </p:nvSpPr>
        <p:spPr>
          <a:xfrm>
            <a:off x="-457200" y="-266700"/>
            <a:ext cx="16306800" cy="1510029"/>
          </a:xfrm>
          <a:prstGeom prst="rect">
            <a:avLst/>
          </a:prstGeom>
        </p:spPr>
        <p:txBody>
          <a:bodyPr wrap="square" lIns="0" tIns="0" rIns="0" bIns="0" rtlCol="0" anchor="t">
            <a:spAutoFit/>
          </a:bodyPr>
          <a:lstStyle/>
          <a:p>
            <a:pPr algn="ctr">
              <a:lnSpc>
                <a:spcPts val="13299"/>
              </a:lnSpc>
            </a:pPr>
            <a:r>
              <a:rPr lang="en-US" sz="6000" dirty="0">
                <a:solidFill>
                  <a:srgbClr val="FF8C00"/>
                </a:solidFill>
                <a:latin typeface="Sunday" panose="020B0604020202020204" charset="0"/>
              </a:rPr>
              <a:t>Machine Learning Model Development</a:t>
            </a:r>
            <a:endParaRPr lang="en-US" sz="6000" dirty="0">
              <a:solidFill>
                <a:srgbClr val="FF8C00"/>
              </a:solidFill>
              <a:latin typeface="Sunday" panose="020B0604020202020204" charset="0"/>
              <a:ea typeface="Sunday"/>
              <a:cs typeface="Sunday"/>
              <a:sym typeface="Sunday"/>
            </a:endParaRPr>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ar-EG" dirty="0"/>
          </a:p>
        </p:txBody>
      </p:sp>
      <p:sp>
        <p:nvSpPr>
          <p:cNvPr id="7" name="TextBox 6">
            <a:extLst>
              <a:ext uri="{FF2B5EF4-FFF2-40B4-BE49-F238E27FC236}">
                <a16:creationId xmlns:a16="http://schemas.microsoft.com/office/drawing/2014/main" id="{052F0E5C-019B-B89D-A9DC-45F7058A1129}"/>
              </a:ext>
            </a:extLst>
          </p:cNvPr>
          <p:cNvSpPr txBox="1"/>
          <p:nvPr/>
        </p:nvSpPr>
        <p:spPr>
          <a:xfrm>
            <a:off x="1524000" y="1181100"/>
            <a:ext cx="11950700" cy="1551130"/>
          </a:xfrm>
          <a:prstGeom prst="rect">
            <a:avLst/>
          </a:prstGeom>
          <a:noFill/>
        </p:spPr>
        <p:txBody>
          <a:bodyPr wrap="square">
            <a:spAutoFit/>
          </a:bodyPr>
          <a:lstStyle/>
          <a:p>
            <a:pPr marL="0" marR="0">
              <a:lnSpc>
                <a:spcPct val="115000"/>
              </a:lnSpc>
              <a:spcBef>
                <a:spcPts val="0"/>
              </a:spcBef>
              <a:spcAft>
                <a:spcPts val="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Model Selection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103741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latin typeface="Times New Roman" panose="02020603050405020304" pitchFamily="18" charset="0"/>
                <a:cs typeface="Times New Roman" panose="02020603050405020304" pitchFamily="18" charset="0"/>
              </a:rPr>
              <a:t>Model Training</a:t>
            </a:r>
            <a:endParaRPr lang="en-US" sz="8800" b="1" i="1" dirty="0">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7000" y="10248900"/>
            <a:ext cx="1905000" cy="1905000"/>
          </a:xfrm>
          <a:prstGeom prst="rect">
            <a:avLst/>
          </a:prstGeom>
        </p:spPr>
      </p:pic>
      <p:pic>
        <p:nvPicPr>
          <p:cNvPr id="1026" name="Picture 14">
            <a:extLst>
              <a:ext uri="{FF2B5EF4-FFF2-40B4-BE49-F238E27FC236}">
                <a16:creationId xmlns:a16="http://schemas.microsoft.com/office/drawing/2014/main" id="{FD2DA935-1AA5-89EC-BBED-079F55C88C4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t="8928" b="18452"/>
          <a:stretch>
            <a:fillRect/>
          </a:stretch>
        </p:blipFill>
        <p:spPr bwMode="auto">
          <a:xfrm>
            <a:off x="304800" y="3467100"/>
            <a:ext cx="10363200" cy="13562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D9D42C56-2D6B-8AD2-C9F6-98149DC67274}"/>
              </a:ext>
            </a:extLst>
          </p:cNvPr>
          <p:cNvSpPr>
            <a:spLocks noChangeArrowheads="1"/>
          </p:cNvSpPr>
          <p:nvPr/>
        </p:nvSpPr>
        <p:spPr bwMode="auto">
          <a:xfrm>
            <a:off x="304800" y="2781300"/>
            <a:ext cx="544713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600" b="1" i="1"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Training and Testing Split:</a:t>
            </a:r>
            <a:r>
              <a:rPr kumimoji="0" lang="en-US" altLang="zh-CN" sz="3600" b="1" i="1" u="none" strike="noStrike" cap="none" normalizeH="0" baseline="0" dirty="0">
                <a:ln>
                  <a:noFill/>
                </a:ln>
                <a:solidFill>
                  <a:srgbClr val="202214"/>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zh-CN" sz="3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463F8D60-CD3E-7F43-E7EB-CC6E1622C4B8}"/>
              </a:ext>
            </a:extLst>
          </p:cNvPr>
          <p:cNvSpPr>
            <a:spLocks noChangeArrowheads="1"/>
          </p:cNvSpPr>
          <p:nvPr/>
        </p:nvSpPr>
        <p:spPr bwMode="auto">
          <a:xfrm>
            <a:off x="990600" y="4457700"/>
            <a:ext cx="156210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Title</a:t>
            </a:r>
            <a:r>
              <a:rPr kumimoji="0" lang="en-US" altLang="en-US"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Model Selection with </a:t>
            </a:r>
            <a:r>
              <a:rPr kumimoji="0" lang="en-US" altLang="en-US" sz="24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GridSearchCV</a:t>
            </a:r>
            <a:endParaRPr kumimoji="0" lang="en-US" altLang="zh-CN" sz="24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2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Content</a:t>
            </a:r>
            <a:r>
              <a:rPr kumimoji="0" lang="en-US" altLang="zh-CN"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a:t>
            </a:r>
            <a:endParaRPr kumimoji="0" lang="en-US" altLang="zh-CN" sz="24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 typeface="Symbol" panose="05050102010706020507" pitchFamily="18" charset="2"/>
              <a:buChar char=""/>
              <a:tabLst/>
            </a:pPr>
            <a:r>
              <a:rPr kumimoji="0" lang="en-US" altLang="zh-CN" sz="2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Objective</a:t>
            </a:r>
            <a:r>
              <a:rPr kumimoji="0" lang="en-US" altLang="zh-CN"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To find the best classifier for the prediction task.</a:t>
            </a:r>
            <a:endParaRPr kumimoji="0" lang="en-US" altLang="zh-CN" sz="24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Tx/>
              <a:buSzTx/>
              <a:buFont typeface="Symbol" panose="05050102010706020507" pitchFamily="18" charset="2"/>
              <a:buChar char=""/>
              <a:tabLst/>
            </a:pPr>
            <a:r>
              <a:rPr kumimoji="0" lang="en-US" altLang="zh-CN" sz="2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Models Tested</a:t>
            </a:r>
            <a:r>
              <a:rPr kumimoji="0" lang="en-US" altLang="zh-CN"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a:t>
            </a:r>
            <a:endParaRPr kumimoji="0" lang="en-US" altLang="zh-CN" sz="2400" b="0" i="0" u="none" strike="noStrike" cap="none" normalizeH="0" baseline="0" dirty="0">
              <a:ln>
                <a:noFill/>
              </a:ln>
              <a:solidFill>
                <a:schemeClr val="tx1"/>
              </a:solidFill>
              <a:effectLst/>
            </a:endParaRPr>
          </a:p>
          <a:p>
            <a:pPr marL="914400" marR="0" lvl="2"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zh-CN"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Decision Tree</a:t>
            </a:r>
            <a:endParaRPr kumimoji="0" lang="en-US" altLang="zh-CN" sz="24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Calibri" panose="020F0502020204030204" pitchFamily="34" charset="0"/>
            </a:endParaRPr>
          </a:p>
          <a:p>
            <a:pPr marL="914400" marR="0" lvl="2"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zh-CN"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K-Nearest Neighbors (KNN)</a:t>
            </a:r>
            <a:endParaRPr kumimoji="0" lang="en-US" altLang="zh-CN" sz="24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Calibri" panose="020F0502020204030204" pitchFamily="34" charset="0"/>
            </a:endParaRPr>
          </a:p>
          <a:p>
            <a:pPr marL="914400" marR="0" lvl="2"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zh-CN"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Logistic Regression</a:t>
            </a:r>
            <a:endParaRPr kumimoji="0" lang="en-US" altLang="zh-CN" sz="24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Calibri" panose="020F0502020204030204" pitchFamily="34" charset="0"/>
            </a:endParaRPr>
          </a:p>
          <a:p>
            <a:pPr marL="914400" marR="0" lvl="2"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zh-CN"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Support Vector Machine (SVM)</a:t>
            </a:r>
            <a:endParaRPr kumimoji="0" lang="en-US" altLang="zh-CN" sz="24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 typeface="Symbol" panose="05050102010706020507" pitchFamily="18" charset="2"/>
              <a:buChar char=""/>
              <a:tabLst/>
            </a:pPr>
            <a:r>
              <a:rPr kumimoji="0" lang="en-US" altLang="zh-CN" sz="2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Hyperparameter Tuning</a:t>
            </a:r>
            <a:r>
              <a:rPr kumimoji="0" lang="en-US" altLang="zh-CN"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r>
              <a:rPr kumimoji="0" lang="en-US" altLang="zh-CN" sz="24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GridSearchCV</a:t>
            </a:r>
            <a:r>
              <a:rPr kumimoji="0" lang="en-US" altLang="zh-CN"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used to optimize model parameters through cross-validation (Stratified K-Fold).</a:t>
            </a:r>
            <a:endParaRPr kumimoji="0" lang="en-US" altLang="zh-CN"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4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B303127D-6D31-3DC2-EEA1-3F219B9F2713}"/>
              </a:ext>
            </a:extLst>
          </p:cNvPr>
          <p:cNvSpPr>
            <a:spLocks noChangeArrowheads="1"/>
          </p:cNvSpPr>
          <p:nvPr/>
        </p:nvSpPr>
        <p:spPr bwMode="auto">
          <a:xfrm>
            <a:off x="3657600" y="664527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5761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DEF3394-2D6C-B9A4-8A57-AE2E0C370897}"/>
              </a:ext>
            </a:extLst>
          </p:cNvPr>
          <p:cNvPicPr>
            <a:picLocks noChangeAspect="1"/>
          </p:cNvPicPr>
          <p:nvPr/>
        </p:nvPicPr>
        <p:blipFill>
          <a:blip r:embed="rId2">
            <a:extLst>
              <a:ext uri="{28A0092B-C50C-407E-A947-70E740481C1C}">
                <a14:useLocalDpi xmlns:a14="http://schemas.microsoft.com/office/drawing/2010/main" val="0"/>
              </a:ext>
            </a:extLst>
          </a:blip>
          <a:srcRect l="5341" t="57057" r="32158"/>
          <a:stretch>
            <a:fillRect/>
          </a:stretch>
        </p:blipFill>
        <p:spPr bwMode="auto">
          <a:xfrm>
            <a:off x="6781800" y="3470031"/>
            <a:ext cx="6219825" cy="3070829"/>
          </a:xfrm>
          <a:prstGeom prst="rect">
            <a:avLst/>
          </a:prstGeom>
          <a:noFill/>
          <a:ln w="19050" cmpd="dbl">
            <a:solidFill>
              <a:schemeClr val="tx2">
                <a:lumMod val="100000"/>
                <a:lumOff val="0"/>
              </a:schemeClr>
            </a:solidFill>
            <a:miter lim="800000"/>
            <a:headEnd/>
            <a:tailEnd/>
          </a:ln>
          <a:effectLst>
            <a:outerShdw dist="35921" dir="2700000" algn="ctr" rotWithShape="0">
              <a:srgbClr val="808080"/>
            </a:outerShdw>
          </a:effectLst>
        </p:spPr>
      </p:pic>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1932920" y="-1333500"/>
            <a:ext cx="6705600" cy="6705600"/>
          </a:xfrm>
          <a:prstGeom prst="rect">
            <a:avLst/>
          </a:prstGeom>
        </p:spPr>
      </p:pic>
      <p:sp>
        <p:nvSpPr>
          <p:cNvPr id="23" name="Freeform 10">
            <a:extLst>
              <a:ext uri="{FF2B5EF4-FFF2-40B4-BE49-F238E27FC236}">
                <a16:creationId xmlns:a16="http://schemas.microsoft.com/office/drawing/2014/main" id="{42353DCA-BD5C-5DA6-098A-001A3CDB777A}"/>
              </a:ext>
            </a:extLst>
          </p:cNvPr>
          <p:cNvSpPr/>
          <p:nvPr/>
        </p:nvSpPr>
        <p:spPr>
          <a:xfrm rot="1661231">
            <a:off x="16456175" y="-23317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ar-EG"/>
          </a:p>
        </p:txBody>
      </p:sp>
      <p:sp>
        <p:nvSpPr>
          <p:cNvPr id="19" name="TextBox 19"/>
          <p:cNvSpPr txBox="1"/>
          <p:nvPr/>
        </p:nvSpPr>
        <p:spPr>
          <a:xfrm>
            <a:off x="-457200" y="-266700"/>
            <a:ext cx="16306800" cy="1510029"/>
          </a:xfrm>
          <a:prstGeom prst="rect">
            <a:avLst/>
          </a:prstGeom>
        </p:spPr>
        <p:txBody>
          <a:bodyPr wrap="square" lIns="0" tIns="0" rIns="0" bIns="0" rtlCol="0" anchor="t">
            <a:spAutoFit/>
          </a:bodyPr>
          <a:lstStyle/>
          <a:p>
            <a:pPr algn="ctr">
              <a:lnSpc>
                <a:spcPts val="13299"/>
              </a:lnSpc>
            </a:pPr>
            <a:r>
              <a:rPr lang="en-US" sz="6000" dirty="0">
                <a:solidFill>
                  <a:srgbClr val="FF8C00"/>
                </a:solidFill>
                <a:latin typeface="Sunday" panose="020B0604020202020204" charset="0"/>
              </a:rPr>
              <a:t>Machine Learning Model Development</a:t>
            </a:r>
            <a:endParaRPr lang="en-US" sz="6000" dirty="0">
              <a:solidFill>
                <a:srgbClr val="FF8C00"/>
              </a:solidFill>
              <a:latin typeface="Sunday" panose="020B0604020202020204" charset="0"/>
              <a:ea typeface="Sunday"/>
              <a:cs typeface="Sunday"/>
              <a:sym typeface="Sunday"/>
            </a:endParaRPr>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ar-EG" dirty="0"/>
          </a:p>
        </p:txBody>
      </p:sp>
      <p:sp>
        <p:nvSpPr>
          <p:cNvPr id="7" name="TextBox 6">
            <a:extLst>
              <a:ext uri="{FF2B5EF4-FFF2-40B4-BE49-F238E27FC236}">
                <a16:creationId xmlns:a16="http://schemas.microsoft.com/office/drawing/2014/main" id="{052F0E5C-019B-B89D-A9DC-45F7058A1129}"/>
              </a:ext>
            </a:extLst>
          </p:cNvPr>
          <p:cNvSpPr txBox="1"/>
          <p:nvPr/>
        </p:nvSpPr>
        <p:spPr>
          <a:xfrm>
            <a:off x="1524000" y="1181100"/>
            <a:ext cx="11950700" cy="1551130"/>
          </a:xfrm>
          <a:prstGeom prst="rect">
            <a:avLst/>
          </a:prstGeom>
          <a:noFill/>
        </p:spPr>
        <p:txBody>
          <a:bodyPr wrap="square">
            <a:spAutoFit/>
          </a:bodyPr>
          <a:lstStyle/>
          <a:p>
            <a:pPr marL="0" marR="0">
              <a:lnSpc>
                <a:spcPct val="115000"/>
              </a:lnSpc>
              <a:spcBef>
                <a:spcPts val="0"/>
              </a:spcBef>
              <a:spcAft>
                <a:spcPts val="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Model Selection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103741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latin typeface="Times New Roman" panose="02020603050405020304" pitchFamily="18" charset="0"/>
                <a:cs typeface="Times New Roman" panose="02020603050405020304" pitchFamily="18" charset="0"/>
              </a:rPr>
              <a:t>Model Training</a:t>
            </a:r>
            <a:endParaRPr lang="en-US" sz="8800" b="1" i="1" dirty="0">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7000" y="10248900"/>
            <a:ext cx="1905000" cy="1905000"/>
          </a:xfrm>
          <a:prstGeom prst="rect">
            <a:avLst/>
          </a:prstGeom>
        </p:spPr>
      </p:pic>
      <p:sp>
        <p:nvSpPr>
          <p:cNvPr id="3" name="Rectangle 3">
            <a:extLst>
              <a:ext uri="{FF2B5EF4-FFF2-40B4-BE49-F238E27FC236}">
                <a16:creationId xmlns:a16="http://schemas.microsoft.com/office/drawing/2014/main" id="{D9D42C56-2D6B-8AD2-C9F6-98149DC67274}"/>
              </a:ext>
            </a:extLst>
          </p:cNvPr>
          <p:cNvSpPr>
            <a:spLocks noChangeArrowheads="1"/>
          </p:cNvSpPr>
          <p:nvPr/>
        </p:nvSpPr>
        <p:spPr bwMode="auto">
          <a:xfrm>
            <a:off x="304800" y="2675630"/>
            <a:ext cx="7370607" cy="1134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a:lnSpc>
                <a:spcPct val="115000"/>
              </a:lnSpc>
              <a:spcBef>
                <a:spcPts val="0"/>
              </a:spcBef>
              <a:spcAft>
                <a:spcPts val="1000"/>
              </a:spcAft>
            </a:pPr>
            <a:r>
              <a:rPr lang="en-US" sz="3600" b="1" i="1" dirty="0">
                <a:effectLst/>
                <a:latin typeface="Times New Roman" panose="02020603050405020304" pitchFamily="18" charset="0"/>
                <a:ea typeface="SimSun" panose="02010600030101010101" pitchFamily="2" charset="-122"/>
                <a:cs typeface="Times New Roman" panose="02020603050405020304" pitchFamily="18" charset="0"/>
              </a:rPr>
              <a:t>Hyperparameters for different models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B303127D-6D31-3DC2-EEA1-3F219B9F2713}"/>
              </a:ext>
            </a:extLst>
          </p:cNvPr>
          <p:cNvSpPr>
            <a:spLocks noChangeArrowheads="1"/>
          </p:cNvSpPr>
          <p:nvPr/>
        </p:nvSpPr>
        <p:spPr bwMode="auto">
          <a:xfrm>
            <a:off x="3657600" y="664527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a:extLst>
              <a:ext uri="{FF2B5EF4-FFF2-40B4-BE49-F238E27FC236}">
                <a16:creationId xmlns:a16="http://schemas.microsoft.com/office/drawing/2014/main" id="{8F1650AC-2E4A-7CA5-7A5D-8D487C444B2C}"/>
              </a:ext>
            </a:extLst>
          </p:cNvPr>
          <p:cNvPicPr>
            <a:picLocks noChangeAspect="1"/>
          </p:cNvPicPr>
          <p:nvPr/>
        </p:nvPicPr>
        <p:blipFill>
          <a:blip r:embed="rId2">
            <a:extLst>
              <a:ext uri="{28A0092B-C50C-407E-A947-70E740481C1C}">
                <a14:useLocalDpi xmlns:a14="http://schemas.microsoft.com/office/drawing/2010/main" val="0"/>
              </a:ext>
            </a:extLst>
          </a:blip>
          <a:srcRect l="1561" t="3430" r="43953" b="46931"/>
          <a:stretch>
            <a:fillRect/>
          </a:stretch>
        </p:blipFill>
        <p:spPr bwMode="auto">
          <a:xfrm>
            <a:off x="609600" y="3467100"/>
            <a:ext cx="4876800" cy="3200764"/>
          </a:xfrm>
          <a:prstGeom prst="rect">
            <a:avLst/>
          </a:prstGeom>
          <a:noFill/>
          <a:ln w="19050" cmpd="dbl">
            <a:solidFill>
              <a:schemeClr val="tx2">
                <a:lumMod val="100000"/>
                <a:lumOff val="0"/>
              </a:schemeClr>
            </a:solidFill>
            <a:miter lim="800000"/>
            <a:headEnd/>
            <a:tailEnd/>
          </a:ln>
          <a:effectLst>
            <a:outerShdw dist="107763" dir="8100000" algn="ctr" rotWithShape="0">
              <a:srgbClr val="808080">
                <a:alpha val="50000"/>
              </a:srgbClr>
            </a:outerShdw>
          </a:effectLst>
        </p:spPr>
      </p:pic>
      <p:pic>
        <p:nvPicPr>
          <p:cNvPr id="13" name="Picture 12">
            <a:extLst>
              <a:ext uri="{FF2B5EF4-FFF2-40B4-BE49-F238E27FC236}">
                <a16:creationId xmlns:a16="http://schemas.microsoft.com/office/drawing/2014/main" id="{DE7A2C5C-B845-0CA5-3C40-004F2671D522}"/>
              </a:ext>
            </a:extLst>
          </p:cNvPr>
          <p:cNvPicPr>
            <a:picLocks noChangeAspect="1"/>
          </p:cNvPicPr>
          <p:nvPr/>
        </p:nvPicPr>
        <p:blipFill>
          <a:blip r:embed="rId15">
            <a:extLst>
              <a:ext uri="{28A0092B-C50C-407E-A947-70E740481C1C}">
                <a14:useLocalDpi xmlns:a14="http://schemas.microsoft.com/office/drawing/2010/main" val="0"/>
              </a:ext>
            </a:extLst>
          </a:blip>
          <a:srcRect l="2032" t="49925" r="40106"/>
          <a:stretch>
            <a:fillRect/>
          </a:stretch>
        </p:blipFill>
        <p:spPr bwMode="auto">
          <a:xfrm>
            <a:off x="7086600" y="6663348"/>
            <a:ext cx="5867400" cy="3623652"/>
          </a:xfrm>
          <a:prstGeom prst="rect">
            <a:avLst/>
          </a:prstGeom>
          <a:noFill/>
          <a:ln w="19050" cmpd="dbl">
            <a:solidFill>
              <a:schemeClr val="tx2">
                <a:lumMod val="100000"/>
                <a:lumOff val="0"/>
              </a:schemeClr>
            </a:solidFill>
            <a:miter lim="800000"/>
            <a:headEnd/>
            <a:tailEnd/>
          </a:ln>
          <a:effectLst>
            <a:outerShdw dist="35921" dir="2700000" algn="ctr" rotWithShape="0">
              <a:srgbClr val="808080"/>
            </a:outerShdw>
          </a:effectLst>
        </p:spPr>
      </p:pic>
      <p:pic>
        <p:nvPicPr>
          <p:cNvPr id="14" name="Picture 13">
            <a:extLst>
              <a:ext uri="{FF2B5EF4-FFF2-40B4-BE49-F238E27FC236}">
                <a16:creationId xmlns:a16="http://schemas.microsoft.com/office/drawing/2014/main" id="{0105747F-5124-2E88-198B-D42D777C7BA0}"/>
              </a:ext>
            </a:extLst>
          </p:cNvPr>
          <p:cNvPicPr>
            <a:picLocks noChangeAspect="1"/>
          </p:cNvPicPr>
          <p:nvPr/>
        </p:nvPicPr>
        <p:blipFill>
          <a:blip r:embed="rId15">
            <a:extLst>
              <a:ext uri="{28A0092B-C50C-407E-A947-70E740481C1C}">
                <a14:useLocalDpi xmlns:a14="http://schemas.microsoft.com/office/drawing/2010/main" val="0"/>
              </a:ext>
            </a:extLst>
          </a:blip>
          <a:srcRect l="4993" r="48375" b="53831"/>
          <a:stretch>
            <a:fillRect/>
          </a:stretch>
        </p:blipFill>
        <p:spPr bwMode="auto">
          <a:xfrm>
            <a:off x="533400" y="6925896"/>
            <a:ext cx="4724400" cy="3346450"/>
          </a:xfrm>
          <a:prstGeom prst="rect">
            <a:avLst/>
          </a:prstGeom>
          <a:noFill/>
          <a:ln w="19050" cmpd="dbl">
            <a:solidFill>
              <a:schemeClr val="tx2">
                <a:lumMod val="100000"/>
                <a:lumOff val="0"/>
              </a:schemeClr>
            </a:solidFill>
            <a:miter lim="800000"/>
            <a:headEnd/>
            <a:tailEnd/>
          </a:ln>
          <a:effectLst>
            <a:outerShdw dist="35921" dir="2700000" algn="ctr" rotWithShape="0">
              <a:srgbClr val="808080"/>
            </a:outerShdw>
          </a:effectLst>
        </p:spPr>
      </p:pic>
    </p:spTree>
    <p:extLst>
      <p:ext uri="{BB962C8B-B14F-4D97-AF65-F5344CB8AC3E}">
        <p14:creationId xmlns:p14="http://schemas.microsoft.com/office/powerpoint/2010/main" val="2405582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11932920" y="-1333500"/>
            <a:ext cx="6705600" cy="6705600"/>
          </a:xfrm>
          <a:prstGeom prst="rect">
            <a:avLst/>
          </a:prstGeom>
        </p:spPr>
      </p:pic>
      <p:sp>
        <p:nvSpPr>
          <p:cNvPr id="23" name="Freeform 10">
            <a:extLst>
              <a:ext uri="{FF2B5EF4-FFF2-40B4-BE49-F238E27FC236}">
                <a16:creationId xmlns:a16="http://schemas.microsoft.com/office/drawing/2014/main" id="{42353DCA-BD5C-5DA6-098A-001A3CDB777A}"/>
              </a:ext>
            </a:extLst>
          </p:cNvPr>
          <p:cNvSpPr/>
          <p:nvPr/>
        </p:nvSpPr>
        <p:spPr>
          <a:xfrm rot="1661231">
            <a:off x="16456175" y="-23317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sp>
        <p:nvSpPr>
          <p:cNvPr id="19" name="TextBox 19"/>
          <p:cNvSpPr txBox="1"/>
          <p:nvPr/>
        </p:nvSpPr>
        <p:spPr>
          <a:xfrm>
            <a:off x="-457200" y="-266700"/>
            <a:ext cx="16306800" cy="1510029"/>
          </a:xfrm>
          <a:prstGeom prst="rect">
            <a:avLst/>
          </a:prstGeom>
        </p:spPr>
        <p:txBody>
          <a:bodyPr wrap="square" lIns="0" tIns="0" rIns="0" bIns="0" rtlCol="0" anchor="t">
            <a:spAutoFit/>
          </a:bodyPr>
          <a:lstStyle/>
          <a:p>
            <a:pPr algn="ctr">
              <a:lnSpc>
                <a:spcPts val="13299"/>
              </a:lnSpc>
            </a:pPr>
            <a:r>
              <a:rPr lang="en-US" sz="6000" dirty="0">
                <a:solidFill>
                  <a:srgbClr val="FF8C00"/>
                </a:solidFill>
                <a:latin typeface="Sunday" panose="020B0604020202020204" charset="0"/>
              </a:rPr>
              <a:t>Machine Learning Model Development</a:t>
            </a:r>
            <a:endParaRPr lang="en-US" sz="6000" dirty="0">
              <a:solidFill>
                <a:srgbClr val="FF8C00"/>
              </a:solidFill>
              <a:latin typeface="Sunday" panose="020B0604020202020204" charset="0"/>
              <a:ea typeface="Sunday"/>
              <a:cs typeface="Sunday"/>
              <a:sym typeface="Sunday"/>
            </a:endParaRPr>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ar-EG" dirty="0"/>
          </a:p>
        </p:txBody>
      </p:sp>
      <p:sp>
        <p:nvSpPr>
          <p:cNvPr id="7" name="TextBox 6">
            <a:extLst>
              <a:ext uri="{FF2B5EF4-FFF2-40B4-BE49-F238E27FC236}">
                <a16:creationId xmlns:a16="http://schemas.microsoft.com/office/drawing/2014/main" id="{052F0E5C-019B-B89D-A9DC-45F7058A1129}"/>
              </a:ext>
            </a:extLst>
          </p:cNvPr>
          <p:cNvSpPr txBox="1"/>
          <p:nvPr/>
        </p:nvSpPr>
        <p:spPr>
          <a:xfrm>
            <a:off x="1524000" y="1181100"/>
            <a:ext cx="11950700" cy="1551130"/>
          </a:xfrm>
          <a:prstGeom prst="rect">
            <a:avLst/>
          </a:prstGeom>
          <a:noFill/>
        </p:spPr>
        <p:txBody>
          <a:bodyPr wrap="square">
            <a:spAutoFit/>
          </a:bodyPr>
          <a:lstStyle/>
          <a:p>
            <a:pPr marL="0" marR="0">
              <a:lnSpc>
                <a:spcPct val="115000"/>
              </a:lnSpc>
              <a:spcBef>
                <a:spcPts val="0"/>
              </a:spcBef>
              <a:spcAft>
                <a:spcPts val="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Model Selection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103741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latin typeface="Times New Roman" panose="02020603050405020304" pitchFamily="18" charset="0"/>
                <a:cs typeface="Times New Roman" panose="02020603050405020304" pitchFamily="18" charset="0"/>
              </a:rPr>
              <a:t>Model Training</a:t>
            </a:r>
            <a:endParaRPr lang="en-US" sz="8800" b="1" i="1" dirty="0">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10248900"/>
            <a:ext cx="1905000" cy="1905000"/>
          </a:xfrm>
          <a:prstGeom prst="rect">
            <a:avLst/>
          </a:prstGeom>
        </p:spPr>
      </p:pic>
      <p:sp>
        <p:nvSpPr>
          <p:cNvPr id="8" name="Rectangle 5">
            <a:extLst>
              <a:ext uri="{FF2B5EF4-FFF2-40B4-BE49-F238E27FC236}">
                <a16:creationId xmlns:a16="http://schemas.microsoft.com/office/drawing/2014/main" id="{B303127D-6D31-3DC2-EEA1-3F219B9F2713}"/>
              </a:ext>
            </a:extLst>
          </p:cNvPr>
          <p:cNvSpPr>
            <a:spLocks noChangeArrowheads="1"/>
          </p:cNvSpPr>
          <p:nvPr/>
        </p:nvSpPr>
        <p:spPr bwMode="auto">
          <a:xfrm>
            <a:off x="3657600" y="664527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TextBox 14">
            <a:extLst>
              <a:ext uri="{FF2B5EF4-FFF2-40B4-BE49-F238E27FC236}">
                <a16:creationId xmlns:a16="http://schemas.microsoft.com/office/drawing/2014/main" id="{53FCFED7-54FE-2976-435A-30E09D32DA93}"/>
              </a:ext>
            </a:extLst>
          </p:cNvPr>
          <p:cNvSpPr txBox="1"/>
          <p:nvPr/>
        </p:nvSpPr>
        <p:spPr>
          <a:xfrm>
            <a:off x="257908" y="3122550"/>
            <a:ext cx="11781692" cy="689099"/>
          </a:xfrm>
          <a:prstGeom prst="rect">
            <a:avLst/>
          </a:prstGeom>
          <a:noFill/>
        </p:spPr>
        <p:txBody>
          <a:bodyPr wrap="square">
            <a:spAutoFit/>
          </a:bodyPr>
          <a:lstStyle/>
          <a:p>
            <a:pPr marL="0" marR="0">
              <a:lnSpc>
                <a:spcPct val="115000"/>
              </a:lnSpc>
              <a:spcBef>
                <a:spcPts val="0"/>
              </a:spcBef>
              <a:spcAft>
                <a:spcPts val="1000"/>
              </a:spcAft>
            </a:pPr>
            <a:r>
              <a:rPr lang="en-US" sz="3600" b="1" dirty="0">
                <a:effectLst/>
                <a:latin typeface="Times New Roman" panose="02020603050405020304" pitchFamily="18" charset="0"/>
                <a:ea typeface="SimSun" panose="02010600030101010101" pitchFamily="2" charset="-122"/>
                <a:cs typeface="Times New Roman" panose="02020603050405020304" pitchFamily="18" charset="0"/>
              </a:rPr>
              <a:t>Iterate over each model to perform hyperparameter tuning</a:t>
            </a:r>
            <a:endParaRPr lang="en-US" sz="36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8" name="Picture 17">
            <a:extLst>
              <a:ext uri="{FF2B5EF4-FFF2-40B4-BE49-F238E27FC236}">
                <a16:creationId xmlns:a16="http://schemas.microsoft.com/office/drawing/2014/main" id="{0F24C4C2-8031-FD60-3D9B-7E5146CDF425}"/>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990600" y="4305300"/>
            <a:ext cx="15190108" cy="3752850"/>
          </a:xfrm>
          <a:prstGeom prst="rect">
            <a:avLst/>
          </a:prstGeom>
          <a:noFill/>
          <a:ln>
            <a:noFill/>
          </a:ln>
        </p:spPr>
      </p:pic>
    </p:spTree>
    <p:extLst>
      <p:ext uri="{BB962C8B-B14F-4D97-AF65-F5344CB8AC3E}">
        <p14:creationId xmlns:p14="http://schemas.microsoft.com/office/powerpoint/2010/main" val="2106289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11932920" y="-1333500"/>
            <a:ext cx="6705600" cy="6705600"/>
          </a:xfrm>
          <a:prstGeom prst="rect">
            <a:avLst/>
          </a:prstGeom>
        </p:spPr>
      </p:pic>
      <p:sp>
        <p:nvSpPr>
          <p:cNvPr id="23" name="Freeform 10">
            <a:extLst>
              <a:ext uri="{FF2B5EF4-FFF2-40B4-BE49-F238E27FC236}">
                <a16:creationId xmlns:a16="http://schemas.microsoft.com/office/drawing/2014/main" id="{42353DCA-BD5C-5DA6-098A-001A3CDB777A}"/>
              </a:ext>
            </a:extLst>
          </p:cNvPr>
          <p:cNvSpPr/>
          <p:nvPr/>
        </p:nvSpPr>
        <p:spPr>
          <a:xfrm rot="1661231">
            <a:off x="16456175" y="-23317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sp>
        <p:nvSpPr>
          <p:cNvPr id="19" name="TextBox 19"/>
          <p:cNvSpPr txBox="1"/>
          <p:nvPr/>
        </p:nvSpPr>
        <p:spPr>
          <a:xfrm>
            <a:off x="-457200" y="-266700"/>
            <a:ext cx="16306800" cy="1510029"/>
          </a:xfrm>
          <a:prstGeom prst="rect">
            <a:avLst/>
          </a:prstGeom>
        </p:spPr>
        <p:txBody>
          <a:bodyPr wrap="square" lIns="0" tIns="0" rIns="0" bIns="0" rtlCol="0" anchor="t">
            <a:spAutoFit/>
          </a:bodyPr>
          <a:lstStyle/>
          <a:p>
            <a:pPr algn="ctr">
              <a:lnSpc>
                <a:spcPts val="13299"/>
              </a:lnSpc>
            </a:pPr>
            <a:r>
              <a:rPr lang="en-US" sz="6000" dirty="0">
                <a:solidFill>
                  <a:srgbClr val="FF8C00"/>
                </a:solidFill>
                <a:latin typeface="Sunday" panose="020B0604020202020204" charset="0"/>
              </a:rPr>
              <a:t>Machine Learning Model Development</a:t>
            </a:r>
            <a:endParaRPr lang="en-US" sz="6000" dirty="0">
              <a:solidFill>
                <a:srgbClr val="FF8C00"/>
              </a:solidFill>
              <a:latin typeface="Sunday" panose="020B0604020202020204" charset="0"/>
              <a:ea typeface="Sunday"/>
              <a:cs typeface="Sunday"/>
              <a:sym typeface="Sunday"/>
            </a:endParaRPr>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ar-EG" dirty="0"/>
          </a:p>
        </p:txBody>
      </p:sp>
      <p:sp>
        <p:nvSpPr>
          <p:cNvPr id="7" name="TextBox 6">
            <a:extLst>
              <a:ext uri="{FF2B5EF4-FFF2-40B4-BE49-F238E27FC236}">
                <a16:creationId xmlns:a16="http://schemas.microsoft.com/office/drawing/2014/main" id="{052F0E5C-019B-B89D-A9DC-45F7058A1129}"/>
              </a:ext>
            </a:extLst>
          </p:cNvPr>
          <p:cNvSpPr txBox="1"/>
          <p:nvPr/>
        </p:nvSpPr>
        <p:spPr>
          <a:xfrm>
            <a:off x="1524000" y="1181100"/>
            <a:ext cx="11950700" cy="1551130"/>
          </a:xfrm>
          <a:prstGeom prst="rect">
            <a:avLst/>
          </a:prstGeom>
          <a:noFill/>
        </p:spPr>
        <p:txBody>
          <a:bodyPr wrap="square">
            <a:spAutoFit/>
          </a:bodyPr>
          <a:lstStyle/>
          <a:p>
            <a:pPr marL="0" marR="0">
              <a:lnSpc>
                <a:spcPct val="115000"/>
              </a:lnSpc>
              <a:spcBef>
                <a:spcPts val="0"/>
              </a:spcBef>
              <a:spcAft>
                <a:spcPts val="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Model Selection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103741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latin typeface="Times New Roman" panose="02020603050405020304" pitchFamily="18" charset="0"/>
                <a:cs typeface="Times New Roman" panose="02020603050405020304" pitchFamily="18" charset="0"/>
              </a:rPr>
              <a:t>Model Training</a:t>
            </a:r>
            <a:endParaRPr lang="en-US" sz="8800" b="1" i="1" dirty="0">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10248900"/>
            <a:ext cx="1905000" cy="1905000"/>
          </a:xfrm>
          <a:prstGeom prst="rect">
            <a:avLst/>
          </a:prstGeom>
        </p:spPr>
      </p:pic>
      <p:sp>
        <p:nvSpPr>
          <p:cNvPr id="8" name="Rectangle 5">
            <a:extLst>
              <a:ext uri="{FF2B5EF4-FFF2-40B4-BE49-F238E27FC236}">
                <a16:creationId xmlns:a16="http://schemas.microsoft.com/office/drawing/2014/main" id="{B303127D-6D31-3DC2-EEA1-3F219B9F2713}"/>
              </a:ext>
            </a:extLst>
          </p:cNvPr>
          <p:cNvSpPr>
            <a:spLocks noChangeArrowheads="1"/>
          </p:cNvSpPr>
          <p:nvPr/>
        </p:nvSpPr>
        <p:spPr bwMode="auto">
          <a:xfrm>
            <a:off x="3657600" y="664527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TextBox 14">
            <a:extLst>
              <a:ext uri="{FF2B5EF4-FFF2-40B4-BE49-F238E27FC236}">
                <a16:creationId xmlns:a16="http://schemas.microsoft.com/office/drawing/2014/main" id="{53FCFED7-54FE-2976-435A-30E09D32DA93}"/>
              </a:ext>
            </a:extLst>
          </p:cNvPr>
          <p:cNvSpPr txBox="1"/>
          <p:nvPr/>
        </p:nvSpPr>
        <p:spPr>
          <a:xfrm>
            <a:off x="334108" y="5676900"/>
            <a:ext cx="11781692" cy="689099"/>
          </a:xfrm>
          <a:prstGeom prst="rect">
            <a:avLst/>
          </a:prstGeom>
          <a:noFill/>
        </p:spPr>
        <p:txBody>
          <a:bodyPr wrap="square">
            <a:spAutoFit/>
          </a:bodyPr>
          <a:lstStyle/>
          <a:p>
            <a:pPr marL="0" marR="0">
              <a:lnSpc>
                <a:spcPct val="115000"/>
              </a:lnSpc>
              <a:spcBef>
                <a:spcPts val="0"/>
              </a:spcBef>
              <a:spcAft>
                <a:spcPts val="1000"/>
              </a:spcAft>
            </a:pPr>
            <a:r>
              <a:rPr lang="en-US" sz="3600" b="1" dirty="0">
                <a:effectLst/>
                <a:latin typeface="Times New Roman" panose="02020603050405020304" pitchFamily="18" charset="0"/>
                <a:ea typeface="SimSun" panose="02010600030101010101" pitchFamily="2" charset="-122"/>
                <a:cs typeface="Times New Roman" panose="02020603050405020304" pitchFamily="18" charset="0"/>
              </a:rPr>
              <a:t>Confusion matrices</a:t>
            </a:r>
            <a:endParaRPr lang="en-US" sz="36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3" name="Picture 2">
            <a:extLst>
              <a:ext uri="{FF2B5EF4-FFF2-40B4-BE49-F238E27FC236}">
                <a16:creationId xmlns:a16="http://schemas.microsoft.com/office/drawing/2014/main" id="{986A7E34-CE06-3530-EAC4-46F50FBE7A5D}"/>
              </a:ext>
            </a:extLst>
          </p:cNvPr>
          <p:cNvPicPr>
            <a:picLocks noChangeAspect="1"/>
          </p:cNvPicPr>
          <p:nvPr/>
        </p:nvPicPr>
        <p:blipFill>
          <a:blip r:embed="rId14">
            <a:extLst>
              <a:ext uri="{28A0092B-C50C-407E-A947-70E740481C1C}">
                <a14:useLocalDpi xmlns:a14="http://schemas.microsoft.com/office/drawing/2010/main" val="0"/>
              </a:ext>
            </a:extLst>
          </a:blip>
          <a:srcRect l="5278" t="7635" r="4469"/>
          <a:stretch/>
        </p:blipFill>
        <p:spPr bwMode="auto">
          <a:xfrm>
            <a:off x="4572000" y="2583180"/>
            <a:ext cx="7818120" cy="6717271"/>
          </a:xfrm>
          <a:prstGeom prst="rect">
            <a:avLst/>
          </a:prstGeom>
          <a:noFill/>
          <a:ln>
            <a:noFill/>
          </a:ln>
        </p:spPr>
      </p:pic>
    </p:spTree>
    <p:extLst>
      <p:ext uri="{BB962C8B-B14F-4D97-AF65-F5344CB8AC3E}">
        <p14:creationId xmlns:p14="http://schemas.microsoft.com/office/powerpoint/2010/main" val="2820329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600A644D-D96A-5DDB-2563-F6D573FF0842}"/>
              </a:ext>
            </a:extLst>
          </p:cNvPr>
          <p:cNvGraphicFramePr/>
          <p:nvPr>
            <p:extLst>
              <p:ext uri="{D42A27DB-BD31-4B8C-83A1-F6EECF244321}">
                <p14:modId xmlns:p14="http://schemas.microsoft.com/office/powerpoint/2010/main" val="1244886595"/>
              </p:ext>
            </p:extLst>
          </p:nvPr>
        </p:nvGraphicFramePr>
        <p:xfrm>
          <a:off x="3162300" y="2171700"/>
          <a:ext cx="11963400" cy="711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4737313" y="-121899"/>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ar-EG"/>
          </a:p>
        </p:txBody>
      </p:sp>
      <p:sp>
        <p:nvSpPr>
          <p:cNvPr id="3" name="TextBox 19">
            <a:extLst>
              <a:ext uri="{FF2B5EF4-FFF2-40B4-BE49-F238E27FC236}">
                <a16:creationId xmlns:a16="http://schemas.microsoft.com/office/drawing/2014/main" id="{0BF8B854-9016-6E8B-782B-F3CB33CBDB39}"/>
              </a:ext>
            </a:extLst>
          </p:cNvPr>
          <p:cNvSpPr txBox="1"/>
          <p:nvPr/>
        </p:nvSpPr>
        <p:spPr>
          <a:xfrm>
            <a:off x="685800" y="342900"/>
            <a:ext cx="9982200" cy="1583767"/>
          </a:xfrm>
          <a:prstGeom prst="rect">
            <a:avLst/>
          </a:prstGeom>
        </p:spPr>
        <p:txBody>
          <a:bodyPr wrap="square" lIns="0" tIns="0" rIns="0" bIns="0" rtlCol="0" anchor="t">
            <a:spAutoFit/>
          </a:bodyPr>
          <a:lstStyle/>
          <a:p>
            <a:pPr>
              <a:lnSpc>
                <a:spcPts val="13299"/>
              </a:lnSpc>
            </a:pPr>
            <a:r>
              <a:rPr lang="en-US" sz="9499" dirty="0">
                <a:solidFill>
                  <a:srgbClr val="FF8C00"/>
                </a:solidFill>
                <a:latin typeface="Sunday"/>
                <a:ea typeface="Sunday"/>
                <a:cs typeface="Sunday"/>
                <a:sym typeface="Sunday"/>
              </a:rPr>
              <a:t>Our team roles</a:t>
            </a:r>
          </a:p>
        </p:txBody>
      </p:sp>
      <p:pic>
        <p:nvPicPr>
          <p:cNvPr id="9" name="Graphic 8" descr="Group with solid fill">
            <a:extLst>
              <a:ext uri="{FF2B5EF4-FFF2-40B4-BE49-F238E27FC236}">
                <a16:creationId xmlns:a16="http://schemas.microsoft.com/office/drawing/2014/main" id="{9938F51F-0C77-6F52-7B96-8FA70066EC9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48600" y="4686300"/>
            <a:ext cx="2590800" cy="2590800"/>
          </a:xfrm>
          <a:prstGeom prst="rect">
            <a:avLst/>
          </a:prstGeom>
        </p:spPr>
      </p:pic>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A5051B6A-E949-9354-7D87-8104C4269BB7}"/>
                  </a:ext>
                </a:extLst>
              </p:cNvPr>
              <p:cNvGraphicFramePr>
                <a:graphicFrameLocks noChangeAspect="1"/>
              </p:cNvGraphicFramePr>
              <p:nvPr>
                <p:extLst>
                  <p:ext uri="{D42A27DB-BD31-4B8C-83A1-F6EECF244321}">
                    <p14:modId xmlns:p14="http://schemas.microsoft.com/office/powerpoint/2010/main" val="2357414669"/>
                  </p:ext>
                </p:extLst>
              </p:nvPr>
            </p:nvGraphicFramePr>
            <p:xfrm>
              <a:off x="8229718" y="2705100"/>
              <a:ext cx="1752363" cy="985837"/>
            </p:xfrm>
            <a:graphic>
              <a:graphicData uri="http://schemas.microsoft.com/office/powerpoint/2016/slidezoom">
                <pslz:sldZm>
                  <pslz:sldZmObj sldId="342" cId="231426591">
                    <pslz:zmPr id="{4B8579CB-27C9-4D80-8178-17952824FC31}" imageType="cover" transitionDur="1000">
                      <p166:blipFill xmlns:p166="http://schemas.microsoft.com/office/powerpoint/2016/6/main">
                        <a:blip r:embed="rId19"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752363" cy="985837"/>
                        </a:xfrm>
                        <a:prstGeom prst="rect">
                          <a:avLst/>
                        </a:prstGeom>
                        <a:ln w="3175">
                          <a:noFill/>
                        </a:ln>
                      </p166:spPr>
                    </pslz:zmPr>
                  </pslz:sldZmObj>
                </pslz:sldZm>
              </a:graphicData>
            </a:graphic>
          </p:graphicFrame>
        </mc:Choice>
        <mc:Fallback xmlns="">
          <p:pic>
            <p:nvPicPr>
              <p:cNvPr id="5" name="Slide Zoom 4">
                <a:hlinkClick r:id="rId20" action="ppaction://hlinksldjump"/>
                <a:extLst>
                  <a:ext uri="{FF2B5EF4-FFF2-40B4-BE49-F238E27FC236}">
                    <a16:creationId xmlns:a16="http://schemas.microsoft.com/office/drawing/2014/main" id="{A5051B6A-E949-9354-7D87-8104C4269BB7}"/>
                  </a:ext>
                </a:extLst>
              </p:cNvPr>
              <p:cNvPicPr>
                <a:picLocks noGrp="1" noRot="1" noChangeAspect="1" noMove="1" noResize="1" noEditPoints="1" noAdjustHandles="1" noChangeArrowheads="1" noChangeShapeType="1"/>
              </p:cNvPicPr>
              <p:nvPr/>
            </p:nvPicPr>
            <p:blipFill>
              <a:blip r:embed="rId21" cstate="print">
                <a:extLst>
                  <a:ext uri="{28A0092B-C50C-407E-A947-70E740481C1C}">
                    <a14:useLocalDpi xmlns:a14="http://schemas.microsoft.com/office/drawing/2010/main" val="0"/>
                  </a:ext>
                </a:extLst>
              </a:blip>
              <a:stretch>
                <a:fillRect/>
              </a:stretch>
            </p:blipFill>
            <p:spPr>
              <a:xfrm>
                <a:off x="8229718" y="2705100"/>
                <a:ext cx="1752363" cy="985837"/>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EC998558-CF10-C2D9-70B4-A0A1B00E9A73}"/>
                  </a:ext>
                </a:extLst>
              </p:cNvPr>
              <p:cNvGraphicFramePr>
                <a:graphicFrameLocks noChangeAspect="1"/>
              </p:cNvGraphicFramePr>
              <p:nvPr>
                <p:extLst>
                  <p:ext uri="{D42A27DB-BD31-4B8C-83A1-F6EECF244321}">
                    <p14:modId xmlns:p14="http://schemas.microsoft.com/office/powerpoint/2010/main" val="2007229498"/>
                  </p:ext>
                </p:extLst>
              </p:nvPr>
            </p:nvGraphicFramePr>
            <p:xfrm>
              <a:off x="10896716" y="4686300"/>
              <a:ext cx="1726968" cy="971550"/>
            </p:xfrm>
            <a:graphic>
              <a:graphicData uri="http://schemas.microsoft.com/office/powerpoint/2016/slidezoom">
                <pslz:sldZm>
                  <pslz:sldZmObj sldId="343" cId="2503734563">
                    <pslz:zmPr id="{8498E773-3223-49BC-8ECD-1A2951D2B6BC}" imageType="cover" transitionDur="1000">
                      <p166:blipFill xmlns:p166="http://schemas.microsoft.com/office/powerpoint/2016/6/main">
                        <a:blip r:embed="rId21"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726968" cy="971550"/>
                        </a:xfrm>
                        <a:prstGeom prst="rect">
                          <a:avLst/>
                        </a:prstGeom>
                        <a:ln w="3175">
                          <a:noFill/>
                        </a:ln>
                      </p166:spPr>
                    </pslz:zmPr>
                  </pslz:sldZmObj>
                </pslz:sldZm>
              </a:graphicData>
            </a:graphic>
          </p:graphicFrame>
        </mc:Choice>
        <mc:Fallback xmlns="">
          <p:pic>
            <p:nvPicPr>
              <p:cNvPr id="8" name="Slide Zoom 7">
                <a:hlinkClick r:id="rId22" action="ppaction://hlinksldjump"/>
                <a:extLst>
                  <a:ext uri="{FF2B5EF4-FFF2-40B4-BE49-F238E27FC236}">
                    <a16:creationId xmlns:a16="http://schemas.microsoft.com/office/drawing/2014/main" id="{EC998558-CF10-C2D9-70B4-A0A1B00E9A73}"/>
                  </a:ext>
                </a:extLst>
              </p:cNvPr>
              <p:cNvPicPr>
                <a:picLocks noGrp="1" noRot="1" noChangeAspect="1" noMove="1" noResize="1" noEditPoints="1" noAdjustHandles="1" noChangeArrowheads="1" noChangeShapeType="1"/>
              </p:cNvPicPr>
              <p:nvPr/>
            </p:nvPicPr>
            <p:blipFill>
              <a:blip r:embed="rId21" cstate="print">
                <a:extLst>
                  <a:ext uri="{28A0092B-C50C-407E-A947-70E740481C1C}">
                    <a14:useLocalDpi xmlns:a14="http://schemas.microsoft.com/office/drawing/2010/main" val="0"/>
                  </a:ext>
                </a:extLst>
              </a:blip>
              <a:stretch>
                <a:fillRect/>
              </a:stretch>
            </p:blipFill>
            <p:spPr>
              <a:xfrm>
                <a:off x="10896716" y="4686300"/>
                <a:ext cx="1726968" cy="97155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933FA408-A468-1A32-7B58-FD7F10B9E663}"/>
                  </a:ext>
                </a:extLst>
              </p:cNvPr>
              <p:cNvGraphicFramePr>
                <a:graphicFrameLocks noChangeAspect="1"/>
              </p:cNvGraphicFramePr>
              <p:nvPr>
                <p:extLst>
                  <p:ext uri="{D42A27DB-BD31-4B8C-83A1-F6EECF244321}">
                    <p14:modId xmlns:p14="http://schemas.microsoft.com/office/powerpoint/2010/main" val="3676749323"/>
                  </p:ext>
                </p:extLst>
              </p:nvPr>
            </p:nvGraphicFramePr>
            <p:xfrm>
              <a:off x="9906117" y="7734300"/>
              <a:ext cx="1752365" cy="985838"/>
            </p:xfrm>
            <a:graphic>
              <a:graphicData uri="http://schemas.microsoft.com/office/powerpoint/2016/slidezoom">
                <pslz:sldZm>
                  <pslz:sldZmObj sldId="344" cId="2976397285">
                    <pslz:zmPr id="{4568E6FE-78E5-4FBF-B3F0-6F497FFD2221}" imageType="cover" transitionDur="1000">
                      <p166:blipFill xmlns:p166="http://schemas.microsoft.com/office/powerpoint/2016/6/main">
                        <a:blip r:embed="rId21"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752365" cy="985838"/>
                        </a:xfrm>
                        <a:prstGeom prst="rect">
                          <a:avLst/>
                        </a:prstGeom>
                        <a:ln w="3175">
                          <a:noFill/>
                        </a:ln>
                      </p166:spPr>
                    </pslz:zmPr>
                  </pslz:sldZmObj>
                </pslz:sldZm>
              </a:graphicData>
            </a:graphic>
          </p:graphicFrame>
        </mc:Choice>
        <mc:Fallback xmlns="">
          <p:pic>
            <p:nvPicPr>
              <p:cNvPr id="12" name="Slide Zoom 11">
                <a:hlinkClick r:id="rId23" action="ppaction://hlinksldjump"/>
                <a:extLst>
                  <a:ext uri="{FF2B5EF4-FFF2-40B4-BE49-F238E27FC236}">
                    <a16:creationId xmlns:a16="http://schemas.microsoft.com/office/drawing/2014/main" id="{933FA408-A468-1A32-7B58-FD7F10B9E663}"/>
                  </a:ext>
                </a:extLst>
              </p:cNvPr>
              <p:cNvPicPr>
                <a:picLocks noGrp="1" noRot="1" noChangeAspect="1" noMove="1" noResize="1" noEditPoints="1" noAdjustHandles="1" noChangeArrowheads="1" noChangeShapeType="1"/>
              </p:cNvPicPr>
              <p:nvPr/>
            </p:nvPicPr>
            <p:blipFill>
              <a:blip r:embed="rId21" cstate="print">
                <a:extLst>
                  <a:ext uri="{28A0092B-C50C-407E-A947-70E740481C1C}">
                    <a14:useLocalDpi xmlns:a14="http://schemas.microsoft.com/office/drawing/2010/main" val="0"/>
                  </a:ext>
                </a:extLst>
              </a:blip>
              <a:stretch>
                <a:fillRect/>
              </a:stretch>
            </p:blipFill>
            <p:spPr>
              <a:xfrm>
                <a:off x="9906117" y="7734300"/>
                <a:ext cx="1752365" cy="985838"/>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2B5675FF-CF35-489A-0111-47E05CF10A56}"/>
                  </a:ext>
                </a:extLst>
              </p:cNvPr>
              <p:cNvGraphicFramePr>
                <a:graphicFrameLocks noChangeAspect="1"/>
              </p:cNvGraphicFramePr>
              <p:nvPr>
                <p:extLst>
                  <p:ext uri="{D42A27DB-BD31-4B8C-83A1-F6EECF244321}">
                    <p14:modId xmlns:p14="http://schemas.microsoft.com/office/powerpoint/2010/main" val="2383206948"/>
                  </p:ext>
                </p:extLst>
              </p:nvPr>
            </p:nvGraphicFramePr>
            <p:xfrm>
              <a:off x="6705710" y="7734300"/>
              <a:ext cx="1642312" cy="923925"/>
            </p:xfrm>
            <a:graphic>
              <a:graphicData uri="http://schemas.microsoft.com/office/powerpoint/2016/slidezoom">
                <pslz:sldZm>
                  <pslz:sldZmObj sldId="345" cId="1767213796">
                    <pslz:zmPr id="{090DC009-B72B-48F7-A20C-C7B76F99D289}" imageType="cover" transitionDur="1000">
                      <p166:blipFill xmlns:p166="http://schemas.microsoft.com/office/powerpoint/2016/6/main">
                        <a:blip r:embed="rId21"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642312" cy="923925"/>
                        </a:xfrm>
                        <a:prstGeom prst="rect">
                          <a:avLst/>
                        </a:prstGeom>
                        <a:ln w="3175">
                          <a:noFill/>
                        </a:ln>
                      </p166:spPr>
                    </pslz:zmPr>
                  </pslz:sldZmObj>
                </pslz:sldZm>
              </a:graphicData>
            </a:graphic>
          </p:graphicFrame>
        </mc:Choice>
        <mc:Fallback xmlns="">
          <p:pic>
            <p:nvPicPr>
              <p:cNvPr id="14" name="Slide Zoom 13">
                <a:hlinkClick r:id="rId24" action="ppaction://hlinksldjump"/>
                <a:extLst>
                  <a:ext uri="{FF2B5EF4-FFF2-40B4-BE49-F238E27FC236}">
                    <a16:creationId xmlns:a16="http://schemas.microsoft.com/office/drawing/2014/main" id="{2B5675FF-CF35-489A-0111-47E05CF10A56}"/>
                  </a:ext>
                </a:extLst>
              </p:cNvPr>
              <p:cNvPicPr>
                <a:picLocks noGrp="1" noRot="1" noChangeAspect="1" noMove="1" noResize="1" noEditPoints="1" noAdjustHandles="1" noChangeArrowheads="1" noChangeShapeType="1"/>
              </p:cNvPicPr>
              <p:nvPr/>
            </p:nvPicPr>
            <p:blipFill>
              <a:blip r:embed="rId21" cstate="print">
                <a:extLst>
                  <a:ext uri="{28A0092B-C50C-407E-A947-70E740481C1C}">
                    <a14:useLocalDpi xmlns:a14="http://schemas.microsoft.com/office/drawing/2010/main" val="0"/>
                  </a:ext>
                </a:extLst>
              </a:blip>
              <a:stretch>
                <a:fillRect/>
              </a:stretch>
            </p:blipFill>
            <p:spPr>
              <a:xfrm>
                <a:off x="6705710" y="7734300"/>
                <a:ext cx="1642312" cy="923925"/>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8E60537A-84A9-1E69-6CFF-E34303D4FD9E}"/>
                  </a:ext>
                </a:extLst>
              </p:cNvPr>
              <p:cNvGraphicFramePr>
                <a:graphicFrameLocks noChangeAspect="1"/>
              </p:cNvGraphicFramePr>
              <p:nvPr>
                <p:extLst>
                  <p:ext uri="{D42A27DB-BD31-4B8C-83A1-F6EECF244321}">
                    <p14:modId xmlns:p14="http://schemas.microsoft.com/office/powerpoint/2010/main" val="640667116"/>
                  </p:ext>
                </p:extLst>
              </p:nvPr>
            </p:nvGraphicFramePr>
            <p:xfrm>
              <a:off x="5638923" y="4610100"/>
              <a:ext cx="1828554" cy="1028700"/>
            </p:xfrm>
            <a:graphic>
              <a:graphicData uri="http://schemas.microsoft.com/office/powerpoint/2016/slidezoom">
                <pslz:sldZm>
                  <pslz:sldZmObj sldId="346" cId="1372008577">
                    <pslz:zmPr id="{E9BD9D83-2649-4BC5-93AF-E9052E1B1026}" imageType="cover" transitionDur="1000">
                      <p166:blipFill xmlns:p166="http://schemas.microsoft.com/office/powerpoint/2016/6/main">
                        <a:blip r:embed="rId21"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828554" cy="1028700"/>
                        </a:xfrm>
                        <a:prstGeom prst="rect">
                          <a:avLst/>
                        </a:prstGeom>
                        <a:ln w="3175">
                          <a:noFill/>
                        </a:ln>
                      </p166:spPr>
                    </pslz:zmPr>
                  </pslz:sldZmObj>
                </pslz:sldZm>
              </a:graphicData>
            </a:graphic>
          </p:graphicFrame>
        </mc:Choice>
        <mc:Fallback xmlns="">
          <p:pic>
            <p:nvPicPr>
              <p:cNvPr id="18" name="Slide Zoom 17">
                <a:hlinkClick r:id="rId25" action="ppaction://hlinksldjump"/>
                <a:extLst>
                  <a:ext uri="{FF2B5EF4-FFF2-40B4-BE49-F238E27FC236}">
                    <a16:creationId xmlns:a16="http://schemas.microsoft.com/office/drawing/2014/main" id="{8E60537A-84A9-1E69-6CFF-E34303D4FD9E}"/>
                  </a:ext>
                </a:extLst>
              </p:cNvPr>
              <p:cNvPicPr>
                <a:picLocks noGrp="1" noRot="1" noChangeAspect="1" noMove="1" noResize="1" noEditPoints="1" noAdjustHandles="1" noChangeArrowheads="1" noChangeShapeType="1"/>
              </p:cNvPicPr>
              <p:nvPr/>
            </p:nvPicPr>
            <p:blipFill>
              <a:blip r:embed="rId21" cstate="print">
                <a:extLst>
                  <a:ext uri="{28A0092B-C50C-407E-A947-70E740481C1C}">
                    <a14:useLocalDpi xmlns:a14="http://schemas.microsoft.com/office/drawing/2010/main" val="0"/>
                  </a:ext>
                </a:extLst>
              </a:blip>
              <a:stretch>
                <a:fillRect/>
              </a:stretch>
            </p:blipFill>
            <p:spPr>
              <a:xfrm>
                <a:off x="5638923" y="4610100"/>
                <a:ext cx="1828554" cy="1028700"/>
              </a:xfrm>
              <a:prstGeom prst="rect">
                <a:avLst/>
              </a:prstGeom>
              <a:ln w="3175">
                <a:noFill/>
              </a:ln>
            </p:spPr>
          </p:pic>
        </mc:Fallback>
      </mc:AlternateContent>
    </p:spTree>
    <p:extLst>
      <p:ext uri="{BB962C8B-B14F-4D97-AF65-F5344CB8AC3E}">
        <p14:creationId xmlns:p14="http://schemas.microsoft.com/office/powerpoint/2010/main" val="3042673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11932920" y="-1333500"/>
            <a:ext cx="6705600" cy="6705600"/>
          </a:xfrm>
          <a:prstGeom prst="rect">
            <a:avLst/>
          </a:prstGeom>
        </p:spPr>
      </p:pic>
      <p:sp>
        <p:nvSpPr>
          <p:cNvPr id="23" name="Freeform 10">
            <a:extLst>
              <a:ext uri="{FF2B5EF4-FFF2-40B4-BE49-F238E27FC236}">
                <a16:creationId xmlns:a16="http://schemas.microsoft.com/office/drawing/2014/main" id="{42353DCA-BD5C-5DA6-098A-001A3CDB777A}"/>
              </a:ext>
            </a:extLst>
          </p:cNvPr>
          <p:cNvSpPr/>
          <p:nvPr/>
        </p:nvSpPr>
        <p:spPr>
          <a:xfrm rot="1661231">
            <a:off x="16456175" y="-23317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sp>
        <p:nvSpPr>
          <p:cNvPr id="19" name="TextBox 19"/>
          <p:cNvSpPr txBox="1"/>
          <p:nvPr/>
        </p:nvSpPr>
        <p:spPr>
          <a:xfrm>
            <a:off x="-457200" y="-266700"/>
            <a:ext cx="16306800" cy="1510029"/>
          </a:xfrm>
          <a:prstGeom prst="rect">
            <a:avLst/>
          </a:prstGeom>
        </p:spPr>
        <p:txBody>
          <a:bodyPr wrap="square" lIns="0" tIns="0" rIns="0" bIns="0" rtlCol="0" anchor="t">
            <a:spAutoFit/>
          </a:bodyPr>
          <a:lstStyle/>
          <a:p>
            <a:pPr algn="ctr">
              <a:lnSpc>
                <a:spcPts val="13299"/>
              </a:lnSpc>
            </a:pPr>
            <a:r>
              <a:rPr lang="en-US" sz="6000" dirty="0">
                <a:solidFill>
                  <a:srgbClr val="FF8C00"/>
                </a:solidFill>
                <a:latin typeface="Sunday" panose="020B0604020202020204" charset="0"/>
              </a:rPr>
              <a:t>Machine Learning Model Development</a:t>
            </a:r>
            <a:endParaRPr lang="en-US" sz="6000" dirty="0">
              <a:solidFill>
                <a:srgbClr val="FF8C00"/>
              </a:solidFill>
              <a:latin typeface="Sunday" panose="020B0604020202020204" charset="0"/>
              <a:ea typeface="Sunday"/>
              <a:cs typeface="Sunday"/>
              <a:sym typeface="Sunday"/>
            </a:endParaRPr>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ar-EG" dirty="0"/>
          </a:p>
        </p:txBody>
      </p:sp>
      <p:sp>
        <p:nvSpPr>
          <p:cNvPr id="7" name="TextBox 6">
            <a:extLst>
              <a:ext uri="{FF2B5EF4-FFF2-40B4-BE49-F238E27FC236}">
                <a16:creationId xmlns:a16="http://schemas.microsoft.com/office/drawing/2014/main" id="{052F0E5C-019B-B89D-A9DC-45F7058A1129}"/>
              </a:ext>
            </a:extLst>
          </p:cNvPr>
          <p:cNvSpPr txBox="1"/>
          <p:nvPr/>
        </p:nvSpPr>
        <p:spPr>
          <a:xfrm>
            <a:off x="1524000" y="1181100"/>
            <a:ext cx="11950700" cy="1551130"/>
          </a:xfrm>
          <a:prstGeom prst="rect">
            <a:avLst/>
          </a:prstGeom>
          <a:noFill/>
        </p:spPr>
        <p:txBody>
          <a:bodyPr wrap="square">
            <a:spAutoFit/>
          </a:bodyPr>
          <a:lstStyle/>
          <a:p>
            <a:pPr marL="0" marR="0">
              <a:lnSpc>
                <a:spcPct val="115000"/>
              </a:lnSpc>
              <a:spcBef>
                <a:spcPts val="0"/>
              </a:spcBef>
              <a:spcAft>
                <a:spcPts val="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Model Selection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103741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latin typeface="Times New Roman" panose="02020603050405020304" pitchFamily="18" charset="0"/>
                <a:cs typeface="Times New Roman" panose="02020603050405020304" pitchFamily="18" charset="0"/>
              </a:rPr>
              <a:t>Model Training</a:t>
            </a:r>
            <a:endParaRPr lang="en-US" sz="8800" b="1" i="1" dirty="0">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10248900"/>
            <a:ext cx="1905000" cy="1905000"/>
          </a:xfrm>
          <a:prstGeom prst="rect">
            <a:avLst/>
          </a:prstGeom>
        </p:spPr>
      </p:pic>
      <p:sp>
        <p:nvSpPr>
          <p:cNvPr id="8" name="Rectangle 5">
            <a:extLst>
              <a:ext uri="{FF2B5EF4-FFF2-40B4-BE49-F238E27FC236}">
                <a16:creationId xmlns:a16="http://schemas.microsoft.com/office/drawing/2014/main" id="{B303127D-6D31-3DC2-EEA1-3F219B9F2713}"/>
              </a:ext>
            </a:extLst>
          </p:cNvPr>
          <p:cNvSpPr>
            <a:spLocks noChangeArrowheads="1"/>
          </p:cNvSpPr>
          <p:nvPr/>
        </p:nvSpPr>
        <p:spPr bwMode="auto">
          <a:xfrm>
            <a:off x="3657600" y="664527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TextBox 14">
            <a:extLst>
              <a:ext uri="{FF2B5EF4-FFF2-40B4-BE49-F238E27FC236}">
                <a16:creationId xmlns:a16="http://schemas.microsoft.com/office/drawing/2014/main" id="{53FCFED7-54FE-2976-435A-30E09D32DA93}"/>
              </a:ext>
            </a:extLst>
          </p:cNvPr>
          <p:cNvSpPr txBox="1"/>
          <p:nvPr/>
        </p:nvSpPr>
        <p:spPr>
          <a:xfrm>
            <a:off x="304800" y="3122550"/>
            <a:ext cx="11781692" cy="689099"/>
          </a:xfrm>
          <a:prstGeom prst="rect">
            <a:avLst/>
          </a:prstGeom>
          <a:noFill/>
        </p:spPr>
        <p:txBody>
          <a:bodyPr wrap="square">
            <a:spAutoFit/>
          </a:bodyPr>
          <a:lstStyle/>
          <a:p>
            <a:pPr marL="0" marR="0">
              <a:lnSpc>
                <a:spcPct val="115000"/>
              </a:lnSpc>
              <a:spcBef>
                <a:spcPts val="0"/>
              </a:spcBef>
              <a:spcAft>
                <a:spcPts val="1000"/>
              </a:spcAft>
            </a:pPr>
            <a:r>
              <a:rPr lang="en-US" sz="3600" b="1" dirty="0">
                <a:effectLst/>
                <a:latin typeface="Times New Roman" panose="02020603050405020304" pitchFamily="18" charset="0"/>
                <a:ea typeface="SimSun" panose="02010600030101010101" pitchFamily="2" charset="-122"/>
                <a:cs typeface="Times New Roman" panose="02020603050405020304" pitchFamily="18" charset="0"/>
              </a:rPr>
              <a:t>Comparison of the accuracy of the four algorithms</a:t>
            </a:r>
            <a:endParaRPr lang="en-US" sz="36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5" name="Picture 4" descr="A graph showing different colored rectangular shapes&#10;&#10;Description automatically generated">
            <a:extLst>
              <a:ext uri="{FF2B5EF4-FFF2-40B4-BE49-F238E27FC236}">
                <a16:creationId xmlns:a16="http://schemas.microsoft.com/office/drawing/2014/main" id="{27751B4B-221A-267B-51FD-01B30E953E06}"/>
              </a:ext>
            </a:extLst>
          </p:cNvPr>
          <p:cNvPicPr>
            <a:picLocks noChangeAspect="1"/>
          </p:cNvPicPr>
          <p:nvPr/>
        </p:nvPicPr>
        <p:blipFill>
          <a:blip r:embed="rId14">
            <a:extLst>
              <a:ext uri="{28A0092B-C50C-407E-A947-70E740481C1C}">
                <a14:useLocalDpi xmlns:a14="http://schemas.microsoft.com/office/drawing/2010/main" val="0"/>
              </a:ext>
            </a:extLst>
          </a:blip>
          <a:srcRect l="4624" r="12306" b="5612"/>
          <a:stretch/>
        </p:blipFill>
        <p:spPr bwMode="auto">
          <a:xfrm>
            <a:off x="3429000" y="3924300"/>
            <a:ext cx="7239000" cy="5023111"/>
          </a:xfrm>
          <a:prstGeom prst="rect">
            <a:avLst/>
          </a:prstGeom>
          <a:noFill/>
          <a:ln>
            <a:noFill/>
          </a:ln>
        </p:spPr>
      </p:pic>
    </p:spTree>
    <p:extLst>
      <p:ext uri="{BB962C8B-B14F-4D97-AF65-F5344CB8AC3E}">
        <p14:creationId xmlns:p14="http://schemas.microsoft.com/office/powerpoint/2010/main" val="4012833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showing different colored rectangular shapes&#10;&#10;Description automatically generated">
            <a:extLst>
              <a:ext uri="{FF2B5EF4-FFF2-40B4-BE49-F238E27FC236}">
                <a16:creationId xmlns:a16="http://schemas.microsoft.com/office/drawing/2014/main" id="{27751B4B-221A-267B-51FD-01B30E953E06}"/>
              </a:ext>
            </a:extLst>
          </p:cNvPr>
          <p:cNvPicPr>
            <a:picLocks noChangeAspect="1"/>
          </p:cNvPicPr>
          <p:nvPr/>
        </p:nvPicPr>
        <p:blipFill>
          <a:blip r:embed="rId2">
            <a:extLst>
              <a:ext uri="{28A0092B-C50C-407E-A947-70E740481C1C}">
                <a14:useLocalDpi xmlns:a14="http://schemas.microsoft.com/office/drawing/2010/main" val="0"/>
              </a:ext>
            </a:extLst>
          </a:blip>
          <a:srcRect l="4624" r="12306" b="5612"/>
          <a:stretch/>
        </p:blipFill>
        <p:spPr bwMode="auto">
          <a:xfrm>
            <a:off x="1143000" y="2781300"/>
            <a:ext cx="9677400" cy="6715107"/>
          </a:xfrm>
          <a:prstGeom prst="rect">
            <a:avLst/>
          </a:prstGeom>
          <a:noFill/>
          <a:ln>
            <a:noFill/>
          </a:ln>
        </p:spPr>
      </p:pic>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1932920" y="-1333500"/>
            <a:ext cx="6705600" cy="6705600"/>
          </a:xfrm>
          <a:prstGeom prst="rect">
            <a:avLst/>
          </a:prstGeom>
        </p:spPr>
      </p:pic>
      <p:sp>
        <p:nvSpPr>
          <p:cNvPr id="23" name="Freeform 10">
            <a:extLst>
              <a:ext uri="{FF2B5EF4-FFF2-40B4-BE49-F238E27FC236}">
                <a16:creationId xmlns:a16="http://schemas.microsoft.com/office/drawing/2014/main" id="{42353DCA-BD5C-5DA6-098A-001A3CDB777A}"/>
              </a:ext>
            </a:extLst>
          </p:cNvPr>
          <p:cNvSpPr/>
          <p:nvPr/>
        </p:nvSpPr>
        <p:spPr>
          <a:xfrm rot="1661231">
            <a:off x="16456175" y="-23317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ar-EG"/>
          </a:p>
        </p:txBody>
      </p:sp>
      <p:sp>
        <p:nvSpPr>
          <p:cNvPr id="19" name="TextBox 19"/>
          <p:cNvSpPr txBox="1"/>
          <p:nvPr/>
        </p:nvSpPr>
        <p:spPr>
          <a:xfrm>
            <a:off x="-457200" y="-266700"/>
            <a:ext cx="16306800" cy="1510029"/>
          </a:xfrm>
          <a:prstGeom prst="rect">
            <a:avLst/>
          </a:prstGeom>
        </p:spPr>
        <p:txBody>
          <a:bodyPr wrap="square" lIns="0" tIns="0" rIns="0" bIns="0" rtlCol="0" anchor="t">
            <a:spAutoFit/>
          </a:bodyPr>
          <a:lstStyle/>
          <a:p>
            <a:pPr algn="ctr">
              <a:lnSpc>
                <a:spcPts val="13299"/>
              </a:lnSpc>
            </a:pPr>
            <a:r>
              <a:rPr lang="en-US" sz="6000" dirty="0">
                <a:solidFill>
                  <a:srgbClr val="FF8C00"/>
                </a:solidFill>
                <a:latin typeface="Sunday" panose="020B0604020202020204" charset="0"/>
              </a:rPr>
              <a:t>Machine Learning Model Development</a:t>
            </a:r>
            <a:endParaRPr lang="en-US" sz="6000" dirty="0">
              <a:solidFill>
                <a:srgbClr val="FF8C00"/>
              </a:solidFill>
              <a:latin typeface="Sunday" panose="020B0604020202020204" charset="0"/>
              <a:ea typeface="Sunday"/>
              <a:cs typeface="Sunday"/>
              <a:sym typeface="Sunday"/>
            </a:endParaRPr>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ar-EG" dirty="0"/>
          </a:p>
        </p:txBody>
      </p:sp>
      <p:sp>
        <p:nvSpPr>
          <p:cNvPr id="7" name="TextBox 6">
            <a:extLst>
              <a:ext uri="{FF2B5EF4-FFF2-40B4-BE49-F238E27FC236}">
                <a16:creationId xmlns:a16="http://schemas.microsoft.com/office/drawing/2014/main" id="{052F0E5C-019B-B89D-A9DC-45F7058A1129}"/>
              </a:ext>
            </a:extLst>
          </p:cNvPr>
          <p:cNvSpPr txBox="1"/>
          <p:nvPr/>
        </p:nvSpPr>
        <p:spPr>
          <a:xfrm>
            <a:off x="1524000" y="1181100"/>
            <a:ext cx="11950700" cy="1551130"/>
          </a:xfrm>
          <a:prstGeom prst="rect">
            <a:avLst/>
          </a:prstGeom>
          <a:noFill/>
        </p:spPr>
        <p:txBody>
          <a:bodyPr wrap="square">
            <a:spAutoFit/>
          </a:bodyPr>
          <a:lstStyle/>
          <a:p>
            <a:pPr marL="0" marR="0">
              <a:lnSpc>
                <a:spcPct val="115000"/>
              </a:lnSpc>
              <a:spcBef>
                <a:spcPts val="0"/>
              </a:spcBef>
              <a:spcAft>
                <a:spcPts val="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Model Selection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103741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latin typeface="Times New Roman" panose="02020603050405020304" pitchFamily="18" charset="0"/>
                <a:cs typeface="Times New Roman" panose="02020603050405020304" pitchFamily="18" charset="0"/>
              </a:rPr>
              <a:t>Model Training</a:t>
            </a:r>
            <a:endParaRPr lang="en-US" sz="8800" b="1" i="1" dirty="0">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7000" y="10248900"/>
            <a:ext cx="1905000" cy="1905000"/>
          </a:xfrm>
          <a:prstGeom prst="rect">
            <a:avLst/>
          </a:prstGeom>
        </p:spPr>
      </p:pic>
      <p:sp>
        <p:nvSpPr>
          <p:cNvPr id="8" name="Rectangle 5">
            <a:extLst>
              <a:ext uri="{FF2B5EF4-FFF2-40B4-BE49-F238E27FC236}">
                <a16:creationId xmlns:a16="http://schemas.microsoft.com/office/drawing/2014/main" id="{B303127D-6D31-3DC2-EEA1-3F219B9F2713}"/>
              </a:ext>
            </a:extLst>
          </p:cNvPr>
          <p:cNvSpPr>
            <a:spLocks noChangeArrowheads="1"/>
          </p:cNvSpPr>
          <p:nvPr/>
        </p:nvSpPr>
        <p:spPr bwMode="auto">
          <a:xfrm>
            <a:off x="3657600" y="664527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045388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11932920" y="-1333500"/>
            <a:ext cx="6705600" cy="6705600"/>
          </a:xfrm>
          <a:prstGeom prst="rect">
            <a:avLst/>
          </a:prstGeom>
        </p:spPr>
      </p:pic>
      <p:sp>
        <p:nvSpPr>
          <p:cNvPr id="23" name="Freeform 10">
            <a:extLst>
              <a:ext uri="{FF2B5EF4-FFF2-40B4-BE49-F238E27FC236}">
                <a16:creationId xmlns:a16="http://schemas.microsoft.com/office/drawing/2014/main" id="{42353DCA-BD5C-5DA6-098A-001A3CDB777A}"/>
              </a:ext>
            </a:extLst>
          </p:cNvPr>
          <p:cNvSpPr/>
          <p:nvPr/>
        </p:nvSpPr>
        <p:spPr>
          <a:xfrm rot="1661231">
            <a:off x="16456175" y="-23317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sp>
        <p:nvSpPr>
          <p:cNvPr id="19" name="TextBox 19"/>
          <p:cNvSpPr txBox="1"/>
          <p:nvPr/>
        </p:nvSpPr>
        <p:spPr>
          <a:xfrm>
            <a:off x="-457200" y="-266700"/>
            <a:ext cx="16306800" cy="1510029"/>
          </a:xfrm>
          <a:prstGeom prst="rect">
            <a:avLst/>
          </a:prstGeom>
        </p:spPr>
        <p:txBody>
          <a:bodyPr wrap="square" lIns="0" tIns="0" rIns="0" bIns="0" rtlCol="0" anchor="t">
            <a:spAutoFit/>
          </a:bodyPr>
          <a:lstStyle/>
          <a:p>
            <a:pPr algn="ctr">
              <a:lnSpc>
                <a:spcPts val="13299"/>
              </a:lnSpc>
            </a:pPr>
            <a:r>
              <a:rPr lang="en-US" sz="6000" dirty="0">
                <a:solidFill>
                  <a:srgbClr val="FF8C00"/>
                </a:solidFill>
                <a:latin typeface="Sunday" panose="020B0604020202020204" charset="0"/>
              </a:rPr>
              <a:t>Machine Learning Model Development</a:t>
            </a:r>
            <a:endParaRPr lang="en-US" sz="6000" dirty="0">
              <a:solidFill>
                <a:srgbClr val="FF8C00"/>
              </a:solidFill>
              <a:latin typeface="Sunday" panose="020B0604020202020204" charset="0"/>
              <a:ea typeface="Sunday"/>
              <a:cs typeface="Sunday"/>
              <a:sym typeface="Sunday"/>
            </a:endParaRPr>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ar-EG" dirty="0"/>
          </a:p>
        </p:txBody>
      </p:sp>
      <p:sp>
        <p:nvSpPr>
          <p:cNvPr id="7" name="TextBox 6">
            <a:extLst>
              <a:ext uri="{FF2B5EF4-FFF2-40B4-BE49-F238E27FC236}">
                <a16:creationId xmlns:a16="http://schemas.microsoft.com/office/drawing/2014/main" id="{052F0E5C-019B-B89D-A9DC-45F7058A1129}"/>
              </a:ext>
            </a:extLst>
          </p:cNvPr>
          <p:cNvSpPr txBox="1"/>
          <p:nvPr/>
        </p:nvSpPr>
        <p:spPr>
          <a:xfrm>
            <a:off x="1524000" y="1181100"/>
            <a:ext cx="11950700" cy="1551130"/>
          </a:xfrm>
          <a:prstGeom prst="rect">
            <a:avLst/>
          </a:prstGeom>
          <a:noFill/>
        </p:spPr>
        <p:txBody>
          <a:bodyPr wrap="square">
            <a:spAutoFit/>
          </a:bodyPr>
          <a:lstStyle/>
          <a:p>
            <a:pPr marL="0" marR="0">
              <a:lnSpc>
                <a:spcPct val="115000"/>
              </a:lnSpc>
              <a:spcBef>
                <a:spcPts val="0"/>
              </a:spcBef>
              <a:spcAft>
                <a:spcPts val="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Model Selection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103741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latin typeface="Times New Roman" panose="02020603050405020304" pitchFamily="18" charset="0"/>
                <a:cs typeface="Times New Roman" panose="02020603050405020304" pitchFamily="18" charset="0"/>
              </a:rPr>
              <a:t>Model Training</a:t>
            </a:r>
            <a:endParaRPr lang="en-US" sz="8800" b="1" i="1" dirty="0">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10248900"/>
            <a:ext cx="1905000" cy="1905000"/>
          </a:xfrm>
          <a:prstGeom prst="rect">
            <a:avLst/>
          </a:prstGeom>
        </p:spPr>
      </p:pic>
      <p:sp>
        <p:nvSpPr>
          <p:cNvPr id="8" name="Rectangle 5">
            <a:extLst>
              <a:ext uri="{FF2B5EF4-FFF2-40B4-BE49-F238E27FC236}">
                <a16:creationId xmlns:a16="http://schemas.microsoft.com/office/drawing/2014/main" id="{B303127D-6D31-3DC2-EEA1-3F219B9F2713}"/>
              </a:ext>
            </a:extLst>
          </p:cNvPr>
          <p:cNvSpPr>
            <a:spLocks noChangeArrowheads="1"/>
          </p:cNvSpPr>
          <p:nvPr/>
        </p:nvSpPr>
        <p:spPr bwMode="auto">
          <a:xfrm>
            <a:off x="3657600" y="664527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7BC6BCED-4F14-5E8A-568D-53DC2E56D7AA}"/>
              </a:ext>
            </a:extLst>
          </p:cNvPr>
          <p:cNvSpPr>
            <a:spLocks noChangeArrowheads="1"/>
          </p:cNvSpPr>
          <p:nvPr/>
        </p:nvSpPr>
        <p:spPr bwMode="auto">
          <a:xfrm>
            <a:off x="685800" y="3234035"/>
            <a:ext cx="841768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600" b="1"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Save best hyperparameters to a JSON file</a:t>
            </a:r>
            <a:endParaRPr kumimoji="0" lang="en-US" altLang="zh-CN" sz="3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pic>
        <p:nvPicPr>
          <p:cNvPr id="1025" name="Picture 7">
            <a:extLst>
              <a:ext uri="{FF2B5EF4-FFF2-40B4-BE49-F238E27FC236}">
                <a16:creationId xmlns:a16="http://schemas.microsoft.com/office/drawing/2014/main" id="{9BA92542-8F82-F6C1-9F23-E975E291DD7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36194"/>
          <a:stretch/>
        </p:blipFill>
        <p:spPr bwMode="auto">
          <a:xfrm>
            <a:off x="533400" y="4533900"/>
            <a:ext cx="15697200" cy="293452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5D0ECCAF-2927-BC72-109C-D43357EE43E5}"/>
              </a:ext>
            </a:extLst>
          </p:cNvPr>
          <p:cNvSpPr>
            <a:spLocks noChangeArrowheads="1"/>
          </p:cNvSpPr>
          <p:nvPr/>
        </p:nvSpPr>
        <p:spPr bwMode="auto">
          <a:xfrm>
            <a:off x="2438400" y="547052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46843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10">
            <a:extLst>
              <a:ext uri="{FF2B5EF4-FFF2-40B4-BE49-F238E27FC236}">
                <a16:creationId xmlns:a16="http://schemas.microsoft.com/office/drawing/2014/main" id="{42353DCA-BD5C-5DA6-098A-001A3CDB777A}"/>
              </a:ext>
            </a:extLst>
          </p:cNvPr>
          <p:cNvSpPr/>
          <p:nvPr/>
        </p:nvSpPr>
        <p:spPr>
          <a:xfrm rot="1661231">
            <a:off x="14737313" y="-121899"/>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a:p>
        </p:txBody>
      </p:sp>
      <p:sp>
        <p:nvSpPr>
          <p:cNvPr id="19" name="TextBox 19"/>
          <p:cNvSpPr txBox="1"/>
          <p:nvPr/>
        </p:nvSpPr>
        <p:spPr>
          <a:xfrm>
            <a:off x="-457200" y="433071"/>
            <a:ext cx="16306800" cy="1510029"/>
          </a:xfrm>
          <a:prstGeom prst="rect">
            <a:avLst/>
          </a:prstGeom>
        </p:spPr>
        <p:txBody>
          <a:bodyPr wrap="square" lIns="0" tIns="0" rIns="0" bIns="0" rtlCol="0" anchor="t">
            <a:spAutoFit/>
          </a:bodyPr>
          <a:lstStyle/>
          <a:p>
            <a:pPr algn="ctr">
              <a:lnSpc>
                <a:spcPts val="13299"/>
              </a:lnSpc>
            </a:pPr>
            <a:r>
              <a:rPr lang="en-US" sz="6000" dirty="0">
                <a:solidFill>
                  <a:srgbClr val="FF8C00"/>
                </a:solidFill>
                <a:latin typeface="Sunday" panose="020B0604020202020204" charset="0"/>
              </a:rPr>
              <a:t>Machine Learning Model Development</a:t>
            </a:r>
            <a:endParaRPr lang="en-US" sz="6000" dirty="0">
              <a:solidFill>
                <a:srgbClr val="FF8C00"/>
              </a:solidFill>
              <a:latin typeface="Sunday" panose="020B0604020202020204" charset="0"/>
              <a:ea typeface="Sunday"/>
              <a:cs typeface="Sunday"/>
              <a:sym typeface="Sunday"/>
            </a:endParaRPr>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dirty="0"/>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6520" y="31623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3238500"/>
            <a:ext cx="11950700" cy="1551130"/>
          </a:xfrm>
          <a:prstGeom prst="rect">
            <a:avLst/>
          </a:prstGeom>
          <a:noFill/>
        </p:spPr>
        <p:txBody>
          <a:bodyPr wrap="square">
            <a:spAutoFit/>
          </a:bodyPr>
          <a:lstStyle/>
          <a:p>
            <a:pPr marL="0" marR="0">
              <a:lnSpc>
                <a:spcPct val="115000"/>
              </a:lnSpc>
              <a:spcBef>
                <a:spcPts val="0"/>
              </a:spcBef>
              <a:spcAft>
                <a:spcPts val="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Model Selection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552450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latin typeface="Times New Roman" panose="02020603050405020304" pitchFamily="18" charset="0"/>
                <a:cs typeface="Times New Roman" panose="02020603050405020304" pitchFamily="18" charset="0"/>
              </a:rPr>
              <a:t>Model Training</a:t>
            </a:r>
            <a:endParaRPr lang="en-US" sz="8800" b="1" i="1" dirty="0">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5448300"/>
            <a:ext cx="1905000" cy="1905000"/>
          </a:xfrm>
          <a:prstGeom prst="rect">
            <a:avLst/>
          </a:prstGeom>
        </p:spPr>
      </p:pic>
    </p:spTree>
    <p:extLst>
      <p:ext uri="{BB962C8B-B14F-4D97-AF65-F5344CB8AC3E}">
        <p14:creationId xmlns:p14="http://schemas.microsoft.com/office/powerpoint/2010/main" val="1872955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12115800" y="-1333500"/>
            <a:ext cx="6553200" cy="6553200"/>
          </a:xfrm>
          <a:prstGeom prst="rect">
            <a:avLst/>
          </a:prstGeom>
        </p:spPr>
      </p:pic>
      <p:sp>
        <p:nvSpPr>
          <p:cNvPr id="23" name="Freeform 10">
            <a:extLst>
              <a:ext uri="{FF2B5EF4-FFF2-40B4-BE49-F238E27FC236}">
                <a16:creationId xmlns:a16="http://schemas.microsoft.com/office/drawing/2014/main" id="{42353DCA-BD5C-5DA6-098A-001A3CDB777A}"/>
              </a:ext>
            </a:extLst>
          </p:cNvPr>
          <p:cNvSpPr/>
          <p:nvPr/>
        </p:nvSpPr>
        <p:spPr>
          <a:xfrm rot="1661231">
            <a:off x="16456175" y="-21031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sp>
        <p:nvSpPr>
          <p:cNvPr id="19" name="TextBox 19"/>
          <p:cNvSpPr txBox="1"/>
          <p:nvPr/>
        </p:nvSpPr>
        <p:spPr>
          <a:xfrm>
            <a:off x="-457200" y="-328929"/>
            <a:ext cx="16306800" cy="1510029"/>
          </a:xfrm>
          <a:prstGeom prst="rect">
            <a:avLst/>
          </a:prstGeom>
        </p:spPr>
        <p:txBody>
          <a:bodyPr wrap="square" lIns="0" tIns="0" rIns="0" bIns="0" rtlCol="0" anchor="t">
            <a:spAutoFit/>
          </a:bodyPr>
          <a:lstStyle/>
          <a:p>
            <a:pPr algn="ctr">
              <a:lnSpc>
                <a:spcPts val="13299"/>
              </a:lnSpc>
            </a:pPr>
            <a:r>
              <a:rPr lang="en-US" sz="6000" dirty="0">
                <a:solidFill>
                  <a:srgbClr val="FF8C00"/>
                </a:solidFill>
                <a:latin typeface="Sunday" panose="020B0604020202020204" charset="0"/>
              </a:rPr>
              <a:t>Machine Learning Model Development</a:t>
            </a:r>
            <a:endParaRPr lang="en-US" sz="6000" dirty="0">
              <a:solidFill>
                <a:srgbClr val="FF8C00"/>
              </a:solidFill>
              <a:latin typeface="Sunday" panose="020B0604020202020204" charset="0"/>
              <a:ea typeface="Sunday"/>
              <a:cs typeface="Sunday"/>
              <a:sym typeface="Sunday"/>
            </a:endParaRPr>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ar-EG" dirty="0"/>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36520" y="103251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10477500"/>
            <a:ext cx="11950700" cy="1551130"/>
          </a:xfrm>
          <a:prstGeom prst="rect">
            <a:avLst/>
          </a:prstGeom>
          <a:noFill/>
        </p:spPr>
        <p:txBody>
          <a:bodyPr wrap="square">
            <a:spAutoFit/>
          </a:bodyPr>
          <a:lstStyle/>
          <a:p>
            <a:pPr marL="0" marR="0">
              <a:lnSpc>
                <a:spcPct val="115000"/>
              </a:lnSpc>
              <a:spcBef>
                <a:spcPts val="0"/>
              </a:spcBef>
              <a:spcAft>
                <a:spcPts val="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Model Selection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1676400" y="11539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latin typeface="Times New Roman" panose="02020603050405020304" pitchFamily="18" charset="0"/>
                <a:cs typeface="Times New Roman" panose="02020603050405020304" pitchFamily="18" charset="0"/>
              </a:rPr>
              <a:t>Model Training</a:t>
            </a:r>
            <a:endParaRPr lang="en-US" sz="8800" b="1" i="1" dirty="0">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3" name="Rectangle 2">
            <a:extLst>
              <a:ext uri="{FF2B5EF4-FFF2-40B4-BE49-F238E27FC236}">
                <a16:creationId xmlns:a16="http://schemas.microsoft.com/office/drawing/2014/main" id="{79ED76ED-75CB-7303-CD66-74B3E6201ACA}"/>
              </a:ext>
            </a:extLst>
          </p:cNvPr>
          <p:cNvSpPr>
            <a:spLocks noChangeArrowheads="1"/>
          </p:cNvSpPr>
          <p:nvPr/>
        </p:nvSpPr>
        <p:spPr bwMode="auto">
          <a:xfrm>
            <a:off x="685800" y="3238500"/>
            <a:ext cx="872969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600" b="1" i="1"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Training the Decision Tree Classifier Model:</a:t>
            </a:r>
            <a:endParaRPr kumimoji="0" lang="en-US" altLang="zh-CN" sz="3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pic>
        <p:nvPicPr>
          <p:cNvPr id="2049" name="Picture 6">
            <a:extLst>
              <a:ext uri="{FF2B5EF4-FFF2-40B4-BE49-F238E27FC236}">
                <a16:creationId xmlns:a16="http://schemas.microsoft.com/office/drawing/2014/main" id="{30164CFC-F345-E06F-A26D-549BB0ABA10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177" t="5093" r="64556" b="2616"/>
          <a:stretch/>
        </p:blipFill>
        <p:spPr bwMode="auto">
          <a:xfrm>
            <a:off x="2667000" y="4000500"/>
            <a:ext cx="8610600" cy="50611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30811CA9-1A00-6618-8E52-20BE5D2029E2}"/>
              </a:ext>
            </a:extLst>
          </p:cNvPr>
          <p:cNvSpPr>
            <a:spLocks noChangeArrowheads="1"/>
          </p:cNvSpPr>
          <p:nvPr/>
        </p:nvSpPr>
        <p:spPr bwMode="auto">
          <a:xfrm>
            <a:off x="533400" y="61341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16078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12115800" y="-1333500"/>
            <a:ext cx="6553200" cy="6553200"/>
          </a:xfrm>
          <a:prstGeom prst="rect">
            <a:avLst/>
          </a:prstGeom>
        </p:spPr>
      </p:pic>
      <p:sp>
        <p:nvSpPr>
          <p:cNvPr id="23" name="Freeform 10">
            <a:extLst>
              <a:ext uri="{FF2B5EF4-FFF2-40B4-BE49-F238E27FC236}">
                <a16:creationId xmlns:a16="http://schemas.microsoft.com/office/drawing/2014/main" id="{42353DCA-BD5C-5DA6-098A-001A3CDB777A}"/>
              </a:ext>
            </a:extLst>
          </p:cNvPr>
          <p:cNvSpPr/>
          <p:nvPr/>
        </p:nvSpPr>
        <p:spPr>
          <a:xfrm rot="1661231">
            <a:off x="16456175" y="-21031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sp>
        <p:nvSpPr>
          <p:cNvPr id="19" name="TextBox 19"/>
          <p:cNvSpPr txBox="1"/>
          <p:nvPr/>
        </p:nvSpPr>
        <p:spPr>
          <a:xfrm>
            <a:off x="-457200" y="-328929"/>
            <a:ext cx="16306800" cy="1510029"/>
          </a:xfrm>
          <a:prstGeom prst="rect">
            <a:avLst/>
          </a:prstGeom>
        </p:spPr>
        <p:txBody>
          <a:bodyPr wrap="square" lIns="0" tIns="0" rIns="0" bIns="0" rtlCol="0" anchor="t">
            <a:spAutoFit/>
          </a:bodyPr>
          <a:lstStyle/>
          <a:p>
            <a:pPr algn="ctr">
              <a:lnSpc>
                <a:spcPts val="13299"/>
              </a:lnSpc>
            </a:pPr>
            <a:r>
              <a:rPr lang="en-US" sz="6000" dirty="0">
                <a:solidFill>
                  <a:srgbClr val="FF8C00"/>
                </a:solidFill>
                <a:latin typeface="Sunday" panose="020B0604020202020204" charset="0"/>
              </a:rPr>
              <a:t>Machine Learning Model Development</a:t>
            </a:r>
            <a:endParaRPr lang="en-US" sz="6000" dirty="0">
              <a:solidFill>
                <a:srgbClr val="FF8C00"/>
              </a:solidFill>
              <a:latin typeface="Sunday" panose="020B0604020202020204" charset="0"/>
              <a:ea typeface="Sunday"/>
              <a:cs typeface="Sunday"/>
              <a:sym typeface="Sunday"/>
            </a:endParaRPr>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ar-EG" dirty="0"/>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36520" y="103251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10477500"/>
            <a:ext cx="11950700" cy="1551130"/>
          </a:xfrm>
          <a:prstGeom prst="rect">
            <a:avLst/>
          </a:prstGeom>
          <a:noFill/>
        </p:spPr>
        <p:txBody>
          <a:bodyPr wrap="square">
            <a:spAutoFit/>
          </a:bodyPr>
          <a:lstStyle/>
          <a:p>
            <a:pPr marL="0" marR="0">
              <a:lnSpc>
                <a:spcPct val="115000"/>
              </a:lnSpc>
              <a:spcBef>
                <a:spcPts val="0"/>
              </a:spcBef>
              <a:spcAft>
                <a:spcPts val="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Model Selection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1676400" y="11539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latin typeface="Times New Roman" panose="02020603050405020304" pitchFamily="18" charset="0"/>
                <a:cs typeface="Times New Roman" panose="02020603050405020304" pitchFamily="18" charset="0"/>
              </a:rPr>
              <a:t>Model Training</a:t>
            </a:r>
            <a:endParaRPr lang="en-US" sz="8800" b="1" i="1" dirty="0">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5" name="Rectangle 3">
            <a:extLst>
              <a:ext uri="{FF2B5EF4-FFF2-40B4-BE49-F238E27FC236}">
                <a16:creationId xmlns:a16="http://schemas.microsoft.com/office/drawing/2014/main" id="{30811CA9-1A00-6618-8E52-20BE5D2029E2}"/>
              </a:ext>
            </a:extLst>
          </p:cNvPr>
          <p:cNvSpPr>
            <a:spLocks noChangeArrowheads="1"/>
          </p:cNvSpPr>
          <p:nvPr/>
        </p:nvSpPr>
        <p:spPr bwMode="auto">
          <a:xfrm>
            <a:off x="533400" y="61341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descr="A screenshot of a computer&#10;&#10;Description automatically generated">
            <a:extLst>
              <a:ext uri="{FF2B5EF4-FFF2-40B4-BE49-F238E27FC236}">
                <a16:creationId xmlns:a16="http://schemas.microsoft.com/office/drawing/2014/main" id="{EB71FA32-A557-AC5C-D85D-C0D0AC6B33F3}"/>
              </a:ext>
            </a:extLst>
          </p:cNvPr>
          <p:cNvPicPr>
            <a:picLocks noChangeAspect="1"/>
          </p:cNvPicPr>
          <p:nvPr/>
        </p:nvPicPr>
        <p:blipFill>
          <a:blip r:embed="rId14">
            <a:extLst>
              <a:ext uri="{28A0092B-C50C-407E-A947-70E740481C1C}">
                <a14:useLocalDpi xmlns:a14="http://schemas.microsoft.com/office/drawing/2010/main" val="0"/>
              </a:ext>
            </a:extLst>
          </a:blip>
          <a:srcRect r="3091" b="11534"/>
          <a:stretch/>
        </p:blipFill>
        <p:spPr bwMode="auto">
          <a:xfrm>
            <a:off x="990601" y="2705100"/>
            <a:ext cx="10541000" cy="3009900"/>
          </a:xfrm>
          <a:prstGeom prst="rect">
            <a:avLst/>
          </a:prstGeom>
          <a:noFill/>
          <a:ln>
            <a:noFill/>
          </a:ln>
        </p:spPr>
      </p:pic>
      <p:pic>
        <p:nvPicPr>
          <p:cNvPr id="12" name="Picture 11" descr="A screenshot of a test&#10;&#10;Description automatically generated">
            <a:extLst>
              <a:ext uri="{FF2B5EF4-FFF2-40B4-BE49-F238E27FC236}">
                <a16:creationId xmlns:a16="http://schemas.microsoft.com/office/drawing/2014/main" id="{1AC6F6A2-3ABE-09E5-3767-7F6C88199937}"/>
              </a:ext>
            </a:extLst>
          </p:cNvPr>
          <p:cNvPicPr>
            <a:picLocks noChangeAspect="1"/>
          </p:cNvPicPr>
          <p:nvPr/>
        </p:nvPicPr>
        <p:blipFill>
          <a:blip r:embed="rId15">
            <a:extLst>
              <a:ext uri="{28A0092B-C50C-407E-A947-70E740481C1C}">
                <a14:useLocalDpi xmlns:a14="http://schemas.microsoft.com/office/drawing/2010/main" val="0"/>
              </a:ext>
            </a:extLst>
          </a:blip>
          <a:srcRect t="5680" b="10875"/>
          <a:stretch/>
        </p:blipFill>
        <p:spPr>
          <a:xfrm>
            <a:off x="5715000" y="6210300"/>
            <a:ext cx="9329941" cy="2567169"/>
          </a:xfrm>
          <a:prstGeom prst="rect">
            <a:avLst/>
          </a:prstGeom>
        </p:spPr>
      </p:pic>
    </p:spTree>
    <p:extLst>
      <p:ext uri="{BB962C8B-B14F-4D97-AF65-F5344CB8AC3E}">
        <p14:creationId xmlns:p14="http://schemas.microsoft.com/office/powerpoint/2010/main" val="2502303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4584913" y="-8077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6520" y="22479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240030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dirty="0" err="1">
                <a:effectLst/>
                <a:latin typeface="Times New Roman" panose="02020603050405020304" pitchFamily="18" charset="0"/>
                <a:ea typeface="SimSun" panose="02010600030101010101" pitchFamily="2" charset="-122"/>
              </a:rPr>
              <a:t>MLflow</a:t>
            </a:r>
            <a:r>
              <a:rPr lang="en-US" sz="8800" b="1" dirty="0">
                <a:effectLst/>
                <a:latin typeface="Times New Roman" panose="02020603050405020304" pitchFamily="18" charset="0"/>
                <a:ea typeface="SimSun" panose="02010600030101010101" pitchFamily="2" charset="-122"/>
              </a:rPr>
              <a:t> Integration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476250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dirty="0">
                <a:effectLst/>
                <a:latin typeface="Times New Roman" panose="02020603050405020304" pitchFamily="18" charset="0"/>
                <a:ea typeface="SimSun" panose="02010600030101010101" pitchFamily="2" charset="-122"/>
              </a:rPr>
              <a:t>Deployment</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4686300"/>
            <a:ext cx="1905000" cy="19050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914400" y="419100"/>
            <a:ext cx="19202400" cy="1471557"/>
          </a:xfrm>
          <a:prstGeom prst="rect">
            <a:avLst/>
          </a:prstGeom>
        </p:spPr>
        <p:txBody>
          <a:bodyPr wrap="square" lIns="0" tIns="0" rIns="0" bIns="0" rtlCol="0" anchor="t">
            <a:spAutoFit/>
          </a:bodyPr>
          <a:lstStyle/>
          <a:p>
            <a:pPr algn="ctr">
              <a:lnSpc>
                <a:spcPts val="13299"/>
              </a:lnSpc>
              <a:tabLst>
                <a:tab pos="5537200" algn="l"/>
              </a:tabLst>
            </a:pPr>
            <a:r>
              <a:rPr lang="en-US" sz="6000" dirty="0" err="1">
                <a:solidFill>
                  <a:srgbClr val="FF8C00"/>
                </a:solidFill>
                <a:latin typeface="Sunday"/>
                <a:ea typeface="Sunday"/>
                <a:cs typeface="Sunday"/>
                <a:sym typeface="Sunday"/>
              </a:rPr>
              <a:t>Mlops</a:t>
            </a:r>
            <a:r>
              <a:rPr lang="en-US" sz="6000" dirty="0">
                <a:solidFill>
                  <a:srgbClr val="FF8C00"/>
                </a:solidFill>
                <a:latin typeface="Sunday"/>
                <a:ea typeface="Sunday"/>
                <a:cs typeface="Sunday"/>
                <a:sym typeface="Sunday"/>
              </a:rPr>
              <a:t>, deployment, and final </a:t>
            </a:r>
            <a:r>
              <a:rPr lang="en-US" sz="6000" dirty="0">
                <a:solidFill>
                  <a:srgbClr val="FA9720"/>
                </a:solidFill>
                <a:latin typeface="Sunday"/>
                <a:ea typeface="Sunday"/>
                <a:cs typeface="Sunday"/>
                <a:sym typeface="Sunday"/>
              </a:rPr>
              <a:t>presentation</a:t>
            </a:r>
          </a:p>
        </p:txBody>
      </p:sp>
      <p:sp>
        <p:nvSpPr>
          <p:cNvPr id="5" name="TextBox 4">
            <a:extLst>
              <a:ext uri="{FF2B5EF4-FFF2-40B4-BE49-F238E27FC236}">
                <a16:creationId xmlns:a16="http://schemas.microsoft.com/office/drawing/2014/main" id="{D3A542F4-DCCC-9FD7-0F60-5B1591CEF46B}"/>
              </a:ext>
            </a:extLst>
          </p:cNvPr>
          <p:cNvSpPr txBox="1"/>
          <p:nvPr/>
        </p:nvSpPr>
        <p:spPr>
          <a:xfrm>
            <a:off x="4572000" y="73261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dirty="0">
                <a:effectLst/>
                <a:latin typeface="Times New Roman" panose="02020603050405020304" pitchFamily="18" charset="0"/>
                <a:ea typeface="SimSun" panose="02010600030101010101" pitchFamily="2" charset="-122"/>
              </a:rPr>
              <a:t>Conclusion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8" name="Graphic 7" descr="Saturn with solid fill">
            <a:extLst>
              <a:ext uri="{FF2B5EF4-FFF2-40B4-BE49-F238E27FC236}">
                <a16:creationId xmlns:a16="http://schemas.microsoft.com/office/drawing/2014/main" id="{9362D7EA-5B57-2B20-0F7E-09DCD74DCD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7200900"/>
            <a:ext cx="1905000" cy="1905000"/>
          </a:xfrm>
          <a:prstGeom prst="rect">
            <a:avLst/>
          </a:prstGeom>
        </p:spPr>
      </p:pic>
    </p:spTree>
    <p:extLst>
      <p:ext uri="{BB962C8B-B14F-4D97-AF65-F5344CB8AC3E}">
        <p14:creationId xmlns:p14="http://schemas.microsoft.com/office/powerpoint/2010/main" val="1234079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1B8EA0F0-7B6A-98F0-E0B4-19750222DB4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9677400" y="2237071"/>
            <a:ext cx="3429000" cy="8049929"/>
          </a:xfrm>
          <a:prstGeom prst="rect">
            <a:avLst/>
          </a:prstGeom>
        </p:spPr>
      </p:pic>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6489913" y="-21031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0800000">
            <a:off x="13030200" y="-1257300"/>
            <a:ext cx="5791200" cy="57912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1295400" y="1153970"/>
            <a:ext cx="11950700" cy="1086964"/>
          </a:xfrm>
          <a:prstGeom prst="rect">
            <a:avLst/>
          </a:prstGeom>
          <a:noFill/>
        </p:spPr>
        <p:txBody>
          <a:bodyPr wrap="square">
            <a:spAutoFit/>
          </a:bodyPr>
          <a:lstStyle/>
          <a:p>
            <a:pPr marR="0" lvl="0">
              <a:lnSpc>
                <a:spcPct val="115000"/>
              </a:lnSpc>
              <a:spcBef>
                <a:spcPts val="0"/>
              </a:spcBef>
              <a:spcAft>
                <a:spcPts val="1000"/>
              </a:spcAft>
            </a:pPr>
            <a:r>
              <a:rPr lang="en-US" sz="6000" b="1" kern="0" dirty="0">
                <a:effectLst/>
                <a:latin typeface="Times New Roman" panose="02020603050405020304" pitchFamily="18" charset="0"/>
                <a:ea typeface="SimSun" panose="02010600030101010101" pitchFamily="2" charset="-122"/>
              </a:rPr>
              <a:t>Experiment Tracking with </a:t>
            </a:r>
            <a:r>
              <a:rPr lang="en-US" sz="6000" b="1" kern="0" dirty="0" err="1">
                <a:effectLst/>
                <a:latin typeface="Times New Roman" panose="02020603050405020304" pitchFamily="18" charset="0"/>
                <a:ea typeface="SimSun" panose="02010600030101010101" pitchFamily="2" charset="-122"/>
              </a:rPr>
              <a:t>MLflow</a:t>
            </a:r>
            <a:endParaRPr lang="en-US" sz="60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102217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dirty="0">
                <a:effectLst/>
                <a:latin typeface="Times New Roman" panose="02020603050405020304" pitchFamily="18" charset="0"/>
                <a:ea typeface="SimSun" panose="02010600030101010101" pitchFamily="2" charset="-122"/>
              </a:rPr>
              <a:t>Deployment</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67000" y="10020300"/>
            <a:ext cx="1905000" cy="19050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1143000" y="-342900"/>
            <a:ext cx="17983200" cy="1471557"/>
          </a:xfrm>
          <a:prstGeom prst="rect">
            <a:avLst/>
          </a:prstGeom>
        </p:spPr>
        <p:txBody>
          <a:bodyPr wrap="square" lIns="0" tIns="0" rIns="0" bIns="0" rtlCol="0" anchor="t">
            <a:spAutoFit/>
          </a:bodyPr>
          <a:lstStyle/>
          <a:p>
            <a:pPr algn="ctr">
              <a:lnSpc>
                <a:spcPts val="13299"/>
              </a:lnSpc>
              <a:tabLst>
                <a:tab pos="5537200" algn="l"/>
              </a:tabLst>
            </a:pPr>
            <a:r>
              <a:rPr lang="en-US" sz="5400" dirty="0" err="1">
                <a:solidFill>
                  <a:srgbClr val="FF8C00"/>
                </a:solidFill>
                <a:latin typeface="Sunday"/>
                <a:ea typeface="Sunday"/>
                <a:cs typeface="Sunday"/>
                <a:sym typeface="Sunday"/>
              </a:rPr>
              <a:t>Mlops</a:t>
            </a:r>
            <a:r>
              <a:rPr lang="en-US" sz="5400" dirty="0">
                <a:solidFill>
                  <a:srgbClr val="FF8C00"/>
                </a:solidFill>
                <a:latin typeface="Sunday"/>
                <a:ea typeface="Sunday"/>
                <a:cs typeface="Sunday"/>
                <a:sym typeface="Sunday"/>
              </a:rPr>
              <a:t>, deployment, and final presentation</a:t>
            </a:r>
          </a:p>
        </p:txBody>
      </p:sp>
      <p:sp>
        <p:nvSpPr>
          <p:cNvPr id="5" name="TextBox 4">
            <a:extLst>
              <a:ext uri="{FF2B5EF4-FFF2-40B4-BE49-F238E27FC236}">
                <a16:creationId xmlns:a16="http://schemas.microsoft.com/office/drawing/2014/main" id="{D3A542F4-DCCC-9FD7-0F60-5B1591CEF46B}"/>
              </a:ext>
            </a:extLst>
          </p:cNvPr>
          <p:cNvSpPr txBox="1"/>
          <p:nvPr/>
        </p:nvSpPr>
        <p:spPr>
          <a:xfrm>
            <a:off x="4572000" y="102217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dirty="0">
                <a:effectLst/>
                <a:latin typeface="Times New Roman" panose="02020603050405020304" pitchFamily="18" charset="0"/>
                <a:ea typeface="SimSun" panose="02010600030101010101" pitchFamily="2" charset="-122"/>
              </a:rPr>
              <a:t>Conclusion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8" name="Graphic 7" descr="Saturn with solid fill">
            <a:extLst>
              <a:ext uri="{FF2B5EF4-FFF2-40B4-BE49-F238E27FC236}">
                <a16:creationId xmlns:a16="http://schemas.microsoft.com/office/drawing/2014/main" id="{9362D7EA-5B57-2B20-0F7E-09DCD74DCD4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67000" y="10020300"/>
            <a:ext cx="1905000" cy="1905000"/>
          </a:xfrm>
          <a:prstGeom prst="rect">
            <a:avLst/>
          </a:prstGeom>
        </p:spPr>
      </p:pic>
      <p:sp>
        <p:nvSpPr>
          <p:cNvPr id="14" name="TextBox 13">
            <a:extLst>
              <a:ext uri="{FF2B5EF4-FFF2-40B4-BE49-F238E27FC236}">
                <a16:creationId xmlns:a16="http://schemas.microsoft.com/office/drawing/2014/main" id="{608A1D60-0B17-322E-9376-C22C4FEF4712}"/>
              </a:ext>
            </a:extLst>
          </p:cNvPr>
          <p:cNvSpPr txBox="1"/>
          <p:nvPr/>
        </p:nvSpPr>
        <p:spPr>
          <a:xfrm>
            <a:off x="1219200" y="2324100"/>
            <a:ext cx="8534400" cy="7161319"/>
          </a:xfrm>
          <a:prstGeom prst="rect">
            <a:avLst/>
          </a:prstGeom>
          <a:noFill/>
        </p:spPr>
        <p:txBody>
          <a:bodyPr wrap="square">
            <a:spAutoFit/>
          </a:bodyPr>
          <a:lstStyle/>
          <a:p>
            <a:pPr marL="0" marR="0">
              <a:lnSpc>
                <a:spcPct val="115000"/>
              </a:lnSpc>
              <a:spcBef>
                <a:spcPts val="0"/>
              </a:spcBef>
              <a:spcAft>
                <a:spcPts val="1000"/>
              </a:spcAft>
            </a:pPr>
            <a:r>
              <a:rPr lang="en-US" sz="2800" b="1" dirty="0">
                <a:effectLst/>
                <a:latin typeface="Times New Roman" panose="02020603050405020304" pitchFamily="18" charset="0"/>
                <a:ea typeface="SimSun" panose="02010600030101010101" pitchFamily="2" charset="-122"/>
                <a:cs typeface="Times New Roman" panose="02020603050405020304" pitchFamily="18" charset="0"/>
              </a:rPr>
              <a:t>Overview:</a:t>
            </a:r>
            <a:endParaRPr lang="en-US" sz="2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15000"/>
              </a:lnSpc>
              <a:spcBef>
                <a:spcPts val="0"/>
              </a:spcBef>
              <a:spcAft>
                <a:spcPts val="1000"/>
              </a:spcAft>
              <a:buSzPts val="1000"/>
              <a:buFont typeface="Symbol" panose="05050102010706020507" pitchFamily="18" charset="2"/>
              <a:buChar char=""/>
              <a:tabLst>
                <a:tab pos="457200" algn="l"/>
              </a:tabLst>
            </a:pPr>
            <a:r>
              <a:rPr lang="en-US" sz="2800" b="1" dirty="0">
                <a:effectLst/>
                <a:latin typeface="Times New Roman" panose="02020603050405020304" pitchFamily="18" charset="0"/>
                <a:ea typeface="SimSun" panose="02010600030101010101" pitchFamily="2" charset="-122"/>
                <a:cs typeface="Times New Roman" panose="02020603050405020304" pitchFamily="18" charset="0"/>
              </a:rPr>
              <a:t>Objective:</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Compare multiple machine learning models for predicting the success of Space Y missions using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GridSearchCV</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MLflow</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for experiment tracking. </a:t>
            </a:r>
            <a:endParaRPr lang="en-US" sz="2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15000"/>
              </a:lnSpc>
              <a:spcBef>
                <a:spcPts val="0"/>
              </a:spcBef>
              <a:spcAft>
                <a:spcPts val="1000"/>
              </a:spcAft>
              <a:buSzPts val="1000"/>
              <a:buFont typeface="Symbol" panose="05050102010706020507" pitchFamily="18" charset="2"/>
              <a:buChar char=""/>
              <a:tabLst>
                <a:tab pos="457200" algn="l"/>
              </a:tabLst>
            </a:pPr>
            <a:r>
              <a:rPr lang="en-US" sz="2800" b="1" dirty="0">
                <a:effectLst/>
                <a:latin typeface="Times New Roman" panose="02020603050405020304" pitchFamily="18" charset="0"/>
                <a:ea typeface="SimSun" panose="02010600030101010101" pitchFamily="2" charset="-122"/>
                <a:cs typeface="Times New Roman" panose="02020603050405020304" pitchFamily="18" charset="0"/>
              </a:rPr>
              <a:t>Data:</a:t>
            </a:r>
            <a:endParaRPr lang="en-US" sz="2800" dirty="0">
              <a:effectLst/>
              <a:latin typeface="Calibri" panose="020F0502020204030204" pitchFamily="34" charset="0"/>
              <a:ea typeface="SimSun" panose="02010600030101010101" pitchFamily="2" charset="-122"/>
              <a:cs typeface="Times New Roman" panose="02020603050405020304" pitchFamily="18" charset="0"/>
            </a:endParaRP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2800" b="1" dirty="0">
                <a:effectLst/>
                <a:latin typeface="Times New Roman" panose="02020603050405020304" pitchFamily="18" charset="0"/>
                <a:ea typeface="SimSun" panose="02010600030101010101" pitchFamily="2" charset="-122"/>
                <a:cs typeface="Times New Roman" panose="02020603050405020304" pitchFamily="18" charset="0"/>
              </a:rPr>
              <a:t>Features:</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PayloadMass</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'Orbit',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LaunchSite</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2800" dirty="0">
              <a:effectLst/>
              <a:latin typeface="Calibri" panose="020F0502020204030204" pitchFamily="34" charset="0"/>
              <a:ea typeface="SimSun" panose="02010600030101010101" pitchFamily="2" charset="-122"/>
              <a:cs typeface="Times New Roman" panose="02020603050405020304" pitchFamily="18" charset="0"/>
            </a:endParaRP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2800" b="1" dirty="0">
                <a:effectLst/>
                <a:latin typeface="Times New Roman" panose="02020603050405020304" pitchFamily="18" charset="0"/>
                <a:ea typeface="SimSun" panose="02010600030101010101" pitchFamily="2" charset="-122"/>
                <a:cs typeface="Times New Roman" panose="02020603050405020304" pitchFamily="18" charset="0"/>
              </a:rPr>
              <a:t>Target:</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'Class' (Success or Failure)</a:t>
            </a:r>
            <a:endParaRPr lang="en-US" sz="28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15000"/>
              </a:lnSpc>
              <a:spcBef>
                <a:spcPts val="0"/>
              </a:spcBef>
              <a:spcAft>
                <a:spcPts val="1000"/>
              </a:spcAft>
            </a:pPr>
            <a:r>
              <a:rPr lang="en-US" sz="2800" b="1" dirty="0">
                <a:effectLst/>
                <a:latin typeface="Times New Roman" panose="02020603050405020304" pitchFamily="18" charset="0"/>
                <a:ea typeface="SimSun" panose="02010600030101010101" pitchFamily="2" charset="-122"/>
                <a:cs typeface="Times New Roman" panose="02020603050405020304" pitchFamily="18" charset="0"/>
              </a:rPr>
              <a:t>ML Models Used:</a:t>
            </a:r>
            <a:endParaRPr lang="en-US" sz="2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15000"/>
              </a:lnSpc>
              <a:spcBef>
                <a:spcPts val="0"/>
              </a:spcBef>
              <a:spcAft>
                <a:spcPts val="1000"/>
              </a:spcAft>
              <a:tabLst>
                <a:tab pos="457200" algn="l"/>
              </a:tabLst>
            </a:pP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Decision Tree Classifier</a:t>
            </a:r>
            <a:endParaRPr lang="en-US" sz="2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15000"/>
              </a:lnSpc>
              <a:spcBef>
                <a:spcPts val="0"/>
              </a:spcBef>
              <a:spcAft>
                <a:spcPts val="1000"/>
              </a:spcAft>
              <a:tabLst>
                <a:tab pos="457200" algn="l"/>
              </a:tabLst>
            </a:pP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K-Nearest Neighbors Classifier</a:t>
            </a:r>
            <a:endParaRPr lang="en-US" sz="2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15000"/>
              </a:lnSpc>
              <a:spcBef>
                <a:spcPts val="0"/>
              </a:spcBef>
              <a:spcAft>
                <a:spcPts val="1000"/>
              </a:spcAft>
              <a:tabLst>
                <a:tab pos="457200" algn="l"/>
              </a:tabLst>
            </a:pP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Logistic Regression</a:t>
            </a:r>
            <a:endParaRPr lang="en-US" sz="2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15000"/>
              </a:lnSpc>
              <a:spcBef>
                <a:spcPts val="0"/>
              </a:spcBef>
              <a:spcAft>
                <a:spcPts val="1000"/>
              </a:spcAft>
              <a:tabLst>
                <a:tab pos="457200" algn="l"/>
              </a:tabLst>
            </a:pP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Support Vector Machine (SVM)</a:t>
            </a:r>
            <a:endParaRPr lang="en-US" sz="28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686623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pic>
        <p:nvPicPr>
          <p:cNvPr id="13" name="Picture 12">
            <a:extLst>
              <a:ext uri="{FF2B5EF4-FFF2-40B4-BE49-F238E27FC236}">
                <a16:creationId xmlns:a16="http://schemas.microsoft.com/office/drawing/2014/main" id="{5DAC56A2-B03A-1182-FA37-81D3D4FEFBD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9906000" y="3695700"/>
            <a:ext cx="8116139" cy="4839335"/>
          </a:xfrm>
          <a:prstGeom prst="rect">
            <a:avLst/>
          </a:prstGeom>
        </p:spPr>
      </p:pic>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6489913" y="-21031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0800000">
            <a:off x="12649200" y="-1257300"/>
            <a:ext cx="6172200" cy="6172200"/>
          </a:xfrm>
          <a:prstGeom prst="rect">
            <a:avLst/>
          </a:prstGeom>
        </p:spPr>
      </p:pic>
      <p:sp>
        <p:nvSpPr>
          <p:cNvPr id="9" name="TextBox 8">
            <a:extLst>
              <a:ext uri="{FF2B5EF4-FFF2-40B4-BE49-F238E27FC236}">
                <a16:creationId xmlns:a16="http://schemas.microsoft.com/office/drawing/2014/main" id="{C14D7E2A-CA92-BA45-F33E-F1A9529A0367}"/>
              </a:ext>
            </a:extLst>
          </p:cNvPr>
          <p:cNvSpPr txBox="1"/>
          <p:nvPr/>
        </p:nvSpPr>
        <p:spPr>
          <a:xfrm>
            <a:off x="4572000" y="102217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dirty="0">
                <a:effectLst/>
                <a:latin typeface="Times New Roman" panose="02020603050405020304" pitchFamily="18" charset="0"/>
                <a:ea typeface="SimSun" panose="02010600030101010101" pitchFamily="2" charset="-122"/>
              </a:rPr>
              <a:t>Deployment</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67000" y="10020300"/>
            <a:ext cx="1905000" cy="19050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1143000" y="-342900"/>
            <a:ext cx="17983200" cy="1471557"/>
          </a:xfrm>
          <a:prstGeom prst="rect">
            <a:avLst/>
          </a:prstGeom>
        </p:spPr>
        <p:txBody>
          <a:bodyPr wrap="square" lIns="0" tIns="0" rIns="0" bIns="0" rtlCol="0" anchor="t">
            <a:spAutoFit/>
          </a:bodyPr>
          <a:lstStyle/>
          <a:p>
            <a:pPr algn="ctr">
              <a:lnSpc>
                <a:spcPts val="13299"/>
              </a:lnSpc>
              <a:tabLst>
                <a:tab pos="5537200" algn="l"/>
              </a:tabLst>
            </a:pPr>
            <a:r>
              <a:rPr lang="en-US" sz="5400" dirty="0" err="1">
                <a:solidFill>
                  <a:srgbClr val="FF8C00"/>
                </a:solidFill>
                <a:latin typeface="Sunday"/>
                <a:ea typeface="Sunday"/>
                <a:cs typeface="Sunday"/>
                <a:sym typeface="Sunday"/>
              </a:rPr>
              <a:t>Mlops</a:t>
            </a:r>
            <a:r>
              <a:rPr lang="en-US" sz="5400" dirty="0">
                <a:solidFill>
                  <a:srgbClr val="FF8C00"/>
                </a:solidFill>
                <a:latin typeface="Sunday"/>
                <a:ea typeface="Sunday"/>
                <a:cs typeface="Sunday"/>
                <a:sym typeface="Sunday"/>
              </a:rPr>
              <a:t>, deployment, and final presentation</a:t>
            </a:r>
          </a:p>
        </p:txBody>
      </p:sp>
      <p:sp>
        <p:nvSpPr>
          <p:cNvPr id="5" name="TextBox 4">
            <a:extLst>
              <a:ext uri="{FF2B5EF4-FFF2-40B4-BE49-F238E27FC236}">
                <a16:creationId xmlns:a16="http://schemas.microsoft.com/office/drawing/2014/main" id="{D3A542F4-DCCC-9FD7-0F60-5B1591CEF46B}"/>
              </a:ext>
            </a:extLst>
          </p:cNvPr>
          <p:cNvSpPr txBox="1"/>
          <p:nvPr/>
        </p:nvSpPr>
        <p:spPr>
          <a:xfrm>
            <a:off x="4572000" y="102217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dirty="0">
                <a:effectLst/>
                <a:latin typeface="Times New Roman" panose="02020603050405020304" pitchFamily="18" charset="0"/>
                <a:ea typeface="SimSun" panose="02010600030101010101" pitchFamily="2" charset="-122"/>
              </a:rPr>
              <a:t>Conclusion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8" name="Graphic 7" descr="Saturn with solid fill">
            <a:extLst>
              <a:ext uri="{FF2B5EF4-FFF2-40B4-BE49-F238E27FC236}">
                <a16:creationId xmlns:a16="http://schemas.microsoft.com/office/drawing/2014/main" id="{9362D7EA-5B57-2B20-0F7E-09DCD74DCD4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67000" y="10020300"/>
            <a:ext cx="1905000" cy="1905000"/>
          </a:xfrm>
          <a:prstGeom prst="rect">
            <a:avLst/>
          </a:prstGeom>
        </p:spPr>
      </p:pic>
      <p:sp>
        <p:nvSpPr>
          <p:cNvPr id="12" name="TextBox 11">
            <a:extLst>
              <a:ext uri="{FF2B5EF4-FFF2-40B4-BE49-F238E27FC236}">
                <a16:creationId xmlns:a16="http://schemas.microsoft.com/office/drawing/2014/main" id="{3A23B90E-EC90-9E10-1991-B0F190576913}"/>
              </a:ext>
            </a:extLst>
          </p:cNvPr>
          <p:cNvSpPr txBox="1"/>
          <p:nvPr/>
        </p:nvSpPr>
        <p:spPr>
          <a:xfrm>
            <a:off x="533400" y="2933700"/>
            <a:ext cx="10591800" cy="5520037"/>
          </a:xfrm>
          <a:prstGeom prst="rect">
            <a:avLst/>
          </a:prstGeom>
          <a:noFill/>
        </p:spPr>
        <p:txBody>
          <a:bodyPr wrap="square">
            <a:spAutoFit/>
          </a:bodyPr>
          <a:lstStyle/>
          <a:p>
            <a:pPr marL="0" marR="0">
              <a:lnSpc>
                <a:spcPct val="115000"/>
              </a:lnSpc>
              <a:spcBef>
                <a:spcPts val="0"/>
              </a:spcBef>
              <a:spcAft>
                <a:spcPts val="1000"/>
              </a:spcAft>
            </a:pPr>
            <a:r>
              <a:rPr lang="en-US" sz="4800" b="1" dirty="0">
                <a:effectLst/>
                <a:latin typeface="Times New Roman" panose="02020603050405020304" pitchFamily="18" charset="0"/>
                <a:ea typeface="SimSun" panose="02010600030101010101" pitchFamily="2" charset="-122"/>
                <a:cs typeface="Times New Roman" panose="02020603050405020304" pitchFamily="18" charset="0"/>
              </a:rPr>
              <a:t>Slide 2: Model Comparison and Results</a:t>
            </a:r>
            <a:endParaRPr lang="en-US" sz="48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15000"/>
              </a:lnSpc>
              <a:spcBef>
                <a:spcPts val="0"/>
              </a:spcBef>
              <a:spcAft>
                <a:spcPts val="1000"/>
              </a:spcAft>
            </a:pPr>
            <a:r>
              <a:rPr lang="en-US" sz="4800" b="1" dirty="0">
                <a:effectLst/>
                <a:latin typeface="Times New Roman" panose="02020603050405020304" pitchFamily="18" charset="0"/>
                <a:ea typeface="SimSun" panose="02010600030101010101" pitchFamily="2" charset="-122"/>
                <a:cs typeface="Times New Roman" panose="02020603050405020304" pitchFamily="18" charset="0"/>
              </a:rPr>
              <a:t>Experiment Tracking Process:</a:t>
            </a:r>
            <a:endParaRPr lang="en-US" sz="4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15000"/>
              </a:lnSpc>
              <a:spcBef>
                <a:spcPts val="0"/>
              </a:spcBef>
              <a:spcAft>
                <a:spcPts val="1000"/>
              </a:spcAft>
              <a:buSzPts val="1000"/>
              <a:buFont typeface="Symbol" panose="05050102010706020507" pitchFamily="18" charset="2"/>
              <a:buChar char=""/>
              <a:tabLst>
                <a:tab pos="457200" algn="l"/>
              </a:tabLst>
            </a:pPr>
            <a:r>
              <a:rPr lang="en-US" sz="4800" b="1" dirty="0" err="1">
                <a:effectLst/>
                <a:latin typeface="Times New Roman" panose="02020603050405020304" pitchFamily="18" charset="0"/>
                <a:ea typeface="SimSun" panose="02010600030101010101" pitchFamily="2" charset="-122"/>
                <a:cs typeface="Times New Roman" panose="02020603050405020304" pitchFamily="18" charset="0"/>
              </a:rPr>
              <a:t>MLflow</a:t>
            </a:r>
            <a:r>
              <a:rPr lang="en-US" sz="4800" b="1"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4800" dirty="0">
                <a:effectLst/>
                <a:latin typeface="Times New Roman" panose="02020603050405020304" pitchFamily="18" charset="0"/>
                <a:ea typeface="SimSun" panose="02010600030101010101" pitchFamily="2" charset="-122"/>
                <a:cs typeface="Times New Roman" panose="02020603050405020304" pitchFamily="18" charset="0"/>
              </a:rPr>
              <a:t> Logs hyperparameters, accuracy, and best models.</a:t>
            </a:r>
            <a:endParaRPr lang="en-US" sz="4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15000"/>
              </a:lnSpc>
              <a:spcBef>
                <a:spcPts val="0"/>
              </a:spcBef>
              <a:spcAft>
                <a:spcPts val="1000"/>
              </a:spcAft>
              <a:buSzPts val="1000"/>
              <a:buFont typeface="Symbol" panose="05050102010706020507" pitchFamily="18" charset="2"/>
              <a:buChar char=""/>
              <a:tabLst>
                <a:tab pos="457200" algn="l"/>
              </a:tabLst>
            </a:pPr>
            <a:r>
              <a:rPr lang="en-US" sz="4800" b="1" dirty="0">
                <a:effectLst/>
                <a:latin typeface="Times New Roman" panose="02020603050405020304" pitchFamily="18" charset="0"/>
                <a:ea typeface="SimSun" panose="02010600030101010101" pitchFamily="2" charset="-122"/>
                <a:cs typeface="Times New Roman" panose="02020603050405020304" pitchFamily="18" charset="0"/>
              </a:rPr>
              <a:t>Hyperparameter Tuning:</a:t>
            </a:r>
            <a:r>
              <a:rPr lang="en-US" sz="4800" dirty="0">
                <a:effectLst/>
                <a:latin typeface="Times New Roman" panose="02020603050405020304" pitchFamily="18" charset="0"/>
                <a:ea typeface="SimSun" panose="02010600030101010101" pitchFamily="2" charset="-122"/>
                <a:cs typeface="Times New Roman" panose="02020603050405020304" pitchFamily="18" charset="0"/>
              </a:rPr>
              <a:t> Using </a:t>
            </a:r>
            <a:r>
              <a:rPr lang="en-US" sz="4800" dirty="0" err="1">
                <a:effectLst/>
                <a:latin typeface="Times New Roman" panose="02020603050405020304" pitchFamily="18" charset="0"/>
                <a:ea typeface="SimSun" panose="02010600030101010101" pitchFamily="2" charset="-122"/>
                <a:cs typeface="Times New Roman" panose="02020603050405020304" pitchFamily="18" charset="0"/>
              </a:rPr>
              <a:t>GridSearchCV</a:t>
            </a:r>
            <a:r>
              <a:rPr lang="en-US" sz="4800" dirty="0">
                <a:effectLst/>
                <a:latin typeface="Times New Roman" panose="02020603050405020304" pitchFamily="18" charset="0"/>
                <a:ea typeface="SimSun" panose="02010600030101010101" pitchFamily="2" charset="-122"/>
                <a:cs typeface="Times New Roman" panose="02020603050405020304" pitchFamily="18" charset="0"/>
              </a:rPr>
              <a:t> with </a:t>
            </a:r>
            <a:r>
              <a:rPr lang="en-US" sz="4800" dirty="0" err="1">
                <a:effectLst/>
                <a:latin typeface="Times New Roman" panose="02020603050405020304" pitchFamily="18" charset="0"/>
                <a:ea typeface="SimSun" panose="02010600030101010101" pitchFamily="2" charset="-122"/>
                <a:cs typeface="Times New Roman" panose="02020603050405020304" pitchFamily="18" charset="0"/>
              </a:rPr>
              <a:t>StratifiedKFold</a:t>
            </a:r>
            <a:r>
              <a:rPr lang="en-US" sz="48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4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5" name="TextBox 14">
            <a:extLst>
              <a:ext uri="{FF2B5EF4-FFF2-40B4-BE49-F238E27FC236}">
                <a16:creationId xmlns:a16="http://schemas.microsoft.com/office/drawing/2014/main" id="{8BAF9CB8-98AE-2A2C-F58F-DA07E87EA018}"/>
              </a:ext>
            </a:extLst>
          </p:cNvPr>
          <p:cNvSpPr txBox="1"/>
          <p:nvPr/>
        </p:nvSpPr>
        <p:spPr>
          <a:xfrm>
            <a:off x="1295400" y="1153970"/>
            <a:ext cx="11950700" cy="1086964"/>
          </a:xfrm>
          <a:prstGeom prst="rect">
            <a:avLst/>
          </a:prstGeom>
          <a:noFill/>
        </p:spPr>
        <p:txBody>
          <a:bodyPr wrap="square">
            <a:spAutoFit/>
          </a:bodyPr>
          <a:lstStyle/>
          <a:p>
            <a:pPr marR="0" lvl="0">
              <a:lnSpc>
                <a:spcPct val="115000"/>
              </a:lnSpc>
              <a:spcBef>
                <a:spcPts val="0"/>
              </a:spcBef>
              <a:spcAft>
                <a:spcPts val="1000"/>
              </a:spcAft>
            </a:pPr>
            <a:r>
              <a:rPr lang="en-US" sz="6000" b="1" kern="0" dirty="0">
                <a:effectLst/>
                <a:latin typeface="Times New Roman" panose="02020603050405020304" pitchFamily="18" charset="0"/>
                <a:ea typeface="SimSun" panose="02010600030101010101" pitchFamily="2" charset="-122"/>
              </a:rPr>
              <a:t>Experiment Tracking with </a:t>
            </a:r>
            <a:r>
              <a:rPr lang="en-US" sz="6000" b="1" kern="0" dirty="0" err="1">
                <a:effectLst/>
                <a:latin typeface="Times New Roman" panose="02020603050405020304" pitchFamily="18" charset="0"/>
                <a:ea typeface="SimSun" panose="02010600030101010101" pitchFamily="2" charset="-122"/>
              </a:rPr>
              <a:t>MLflow</a:t>
            </a:r>
            <a:endParaRPr lang="en-US" sz="60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03301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4584913" y="-8077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6520" y="22479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240030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dirty="0" err="1">
                <a:effectLst/>
                <a:latin typeface="Times New Roman" panose="02020603050405020304" pitchFamily="18" charset="0"/>
                <a:ea typeface="SimSun" panose="02010600030101010101" pitchFamily="2" charset="-122"/>
              </a:rPr>
              <a:t>MLflow</a:t>
            </a:r>
            <a:r>
              <a:rPr lang="en-US" sz="8800" b="1" dirty="0">
                <a:effectLst/>
                <a:latin typeface="Times New Roman" panose="02020603050405020304" pitchFamily="18" charset="0"/>
                <a:ea typeface="SimSun" panose="02010600030101010101" pitchFamily="2" charset="-122"/>
              </a:rPr>
              <a:t> Integration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476250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dirty="0">
                <a:effectLst/>
                <a:latin typeface="Times New Roman" panose="02020603050405020304" pitchFamily="18" charset="0"/>
                <a:ea typeface="SimSun" panose="02010600030101010101" pitchFamily="2" charset="-122"/>
              </a:rPr>
              <a:t>Deployment</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4686300"/>
            <a:ext cx="1905000" cy="19050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1143000" y="419100"/>
            <a:ext cx="17983200" cy="1471557"/>
          </a:xfrm>
          <a:prstGeom prst="rect">
            <a:avLst/>
          </a:prstGeom>
        </p:spPr>
        <p:txBody>
          <a:bodyPr wrap="square" lIns="0" tIns="0" rIns="0" bIns="0" rtlCol="0" anchor="t">
            <a:spAutoFit/>
          </a:bodyPr>
          <a:lstStyle/>
          <a:p>
            <a:pPr algn="ctr">
              <a:lnSpc>
                <a:spcPts val="13299"/>
              </a:lnSpc>
              <a:tabLst>
                <a:tab pos="5537200" algn="l"/>
              </a:tabLst>
            </a:pPr>
            <a:r>
              <a:rPr lang="en-US" sz="5400" dirty="0" err="1">
                <a:solidFill>
                  <a:srgbClr val="FF8C00"/>
                </a:solidFill>
                <a:latin typeface="Sunday"/>
                <a:ea typeface="Sunday"/>
                <a:cs typeface="Sunday"/>
                <a:sym typeface="Sunday"/>
              </a:rPr>
              <a:t>Mlops</a:t>
            </a:r>
            <a:r>
              <a:rPr lang="en-US" sz="5400" dirty="0">
                <a:solidFill>
                  <a:srgbClr val="FF8C00"/>
                </a:solidFill>
                <a:latin typeface="Sunday"/>
                <a:ea typeface="Sunday"/>
                <a:cs typeface="Sunday"/>
                <a:sym typeface="Sunday"/>
              </a:rPr>
              <a:t>, deployment, and final presentation</a:t>
            </a:r>
          </a:p>
        </p:txBody>
      </p:sp>
      <p:sp>
        <p:nvSpPr>
          <p:cNvPr id="5" name="TextBox 4">
            <a:extLst>
              <a:ext uri="{FF2B5EF4-FFF2-40B4-BE49-F238E27FC236}">
                <a16:creationId xmlns:a16="http://schemas.microsoft.com/office/drawing/2014/main" id="{D3A542F4-DCCC-9FD7-0F60-5B1591CEF46B}"/>
              </a:ext>
            </a:extLst>
          </p:cNvPr>
          <p:cNvSpPr txBox="1"/>
          <p:nvPr/>
        </p:nvSpPr>
        <p:spPr>
          <a:xfrm>
            <a:off x="4572000" y="73261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dirty="0">
                <a:effectLst/>
                <a:latin typeface="Times New Roman" panose="02020603050405020304" pitchFamily="18" charset="0"/>
                <a:ea typeface="SimSun" panose="02010600030101010101" pitchFamily="2" charset="-122"/>
              </a:rPr>
              <a:t>Conclusion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8" name="Graphic 7" descr="Saturn with solid fill">
            <a:extLst>
              <a:ext uri="{FF2B5EF4-FFF2-40B4-BE49-F238E27FC236}">
                <a16:creationId xmlns:a16="http://schemas.microsoft.com/office/drawing/2014/main" id="{9362D7EA-5B57-2B20-0F7E-09DCD74DCD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7200900"/>
            <a:ext cx="1905000" cy="1905000"/>
          </a:xfrm>
          <a:prstGeom prst="rect">
            <a:avLst/>
          </a:prstGeom>
        </p:spPr>
      </p:pic>
    </p:spTree>
    <p:extLst>
      <p:ext uri="{BB962C8B-B14F-4D97-AF65-F5344CB8AC3E}">
        <p14:creationId xmlns:p14="http://schemas.microsoft.com/office/powerpoint/2010/main" val="2511358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4737313" y="-121899"/>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sp>
        <p:nvSpPr>
          <p:cNvPr id="3" name="TextBox 19">
            <a:extLst>
              <a:ext uri="{FF2B5EF4-FFF2-40B4-BE49-F238E27FC236}">
                <a16:creationId xmlns:a16="http://schemas.microsoft.com/office/drawing/2014/main" id="{0BF8B854-9016-6E8B-782B-F3CB33CBDB39}"/>
              </a:ext>
            </a:extLst>
          </p:cNvPr>
          <p:cNvSpPr txBox="1"/>
          <p:nvPr/>
        </p:nvSpPr>
        <p:spPr>
          <a:xfrm>
            <a:off x="685800" y="342900"/>
            <a:ext cx="9982200" cy="1583767"/>
          </a:xfrm>
          <a:prstGeom prst="rect">
            <a:avLst/>
          </a:prstGeom>
        </p:spPr>
        <p:txBody>
          <a:bodyPr wrap="square" lIns="0" tIns="0" rIns="0" bIns="0" rtlCol="0" anchor="t">
            <a:spAutoFit/>
          </a:bodyPr>
          <a:lstStyle/>
          <a:p>
            <a:pPr>
              <a:lnSpc>
                <a:spcPts val="13299"/>
              </a:lnSpc>
            </a:pPr>
            <a:r>
              <a:rPr lang="en-US" sz="9499" dirty="0">
                <a:solidFill>
                  <a:srgbClr val="FF8C00"/>
                </a:solidFill>
                <a:latin typeface="Sunday"/>
                <a:ea typeface="Sunday"/>
                <a:cs typeface="Sunday"/>
                <a:sym typeface="Sunday"/>
              </a:rPr>
              <a:t>Ahmed </a:t>
            </a:r>
            <a:r>
              <a:rPr lang="en-US" sz="9499" dirty="0" err="1">
                <a:solidFill>
                  <a:srgbClr val="FF8C00"/>
                </a:solidFill>
                <a:latin typeface="Sunday"/>
                <a:ea typeface="Sunday"/>
                <a:cs typeface="Sunday"/>
                <a:sym typeface="Sunday"/>
              </a:rPr>
              <a:t>nashat</a:t>
            </a:r>
            <a:endParaRPr lang="en-US" sz="9499" dirty="0">
              <a:solidFill>
                <a:srgbClr val="FF8C00"/>
              </a:solidFill>
              <a:latin typeface="Sunday"/>
              <a:ea typeface="Sunday"/>
              <a:cs typeface="Sunday"/>
              <a:sym typeface="Sunday"/>
            </a:endParaRPr>
          </a:p>
        </p:txBody>
      </p:sp>
      <p:pic>
        <p:nvPicPr>
          <p:cNvPr id="4" name="Graphic 3" descr="Saturn with solid fill">
            <a:extLst>
              <a:ext uri="{FF2B5EF4-FFF2-40B4-BE49-F238E27FC236}">
                <a16:creationId xmlns:a16="http://schemas.microsoft.com/office/drawing/2014/main" id="{2886A3AE-7AD9-B058-B93D-DDEB2D10B81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6520" y="3162300"/>
            <a:ext cx="1905000" cy="1905000"/>
          </a:xfrm>
          <a:prstGeom prst="rect">
            <a:avLst/>
          </a:prstGeom>
        </p:spPr>
      </p:pic>
      <p:sp>
        <p:nvSpPr>
          <p:cNvPr id="5" name="TextBox 4">
            <a:extLst>
              <a:ext uri="{FF2B5EF4-FFF2-40B4-BE49-F238E27FC236}">
                <a16:creationId xmlns:a16="http://schemas.microsoft.com/office/drawing/2014/main" id="{530872DD-8C32-75D0-4654-E04FC62F0CB7}"/>
              </a:ext>
            </a:extLst>
          </p:cNvPr>
          <p:cNvSpPr txBox="1"/>
          <p:nvPr/>
        </p:nvSpPr>
        <p:spPr>
          <a:xfrm>
            <a:off x="4602480" y="323850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Collection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7" name="TextBox 6">
            <a:extLst>
              <a:ext uri="{FF2B5EF4-FFF2-40B4-BE49-F238E27FC236}">
                <a16:creationId xmlns:a16="http://schemas.microsoft.com/office/drawing/2014/main" id="{24CEDDF3-CA09-CC66-ED54-21BDD3261D5B}"/>
              </a:ext>
            </a:extLst>
          </p:cNvPr>
          <p:cNvSpPr txBox="1"/>
          <p:nvPr/>
        </p:nvSpPr>
        <p:spPr>
          <a:xfrm>
            <a:off x="4572000" y="552450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Exploration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8" name="Graphic 7" descr="Saturn with solid fill">
            <a:extLst>
              <a:ext uri="{FF2B5EF4-FFF2-40B4-BE49-F238E27FC236}">
                <a16:creationId xmlns:a16="http://schemas.microsoft.com/office/drawing/2014/main" id="{59F6CAC7-BF72-C513-AD68-EDB356403DF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5448300"/>
            <a:ext cx="1905000" cy="1905000"/>
          </a:xfrm>
          <a:prstGeom prst="rect">
            <a:avLst/>
          </a:prstGeom>
        </p:spPr>
      </p:pic>
    </p:spTree>
    <p:extLst>
      <p:ext uri="{BB962C8B-B14F-4D97-AF65-F5344CB8AC3E}">
        <p14:creationId xmlns:p14="http://schemas.microsoft.com/office/powerpoint/2010/main" val="231426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5922775" y="-23317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6520" y="103251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1037417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dirty="0" err="1">
                <a:effectLst/>
                <a:latin typeface="Times New Roman" panose="02020603050405020304" pitchFamily="18" charset="0"/>
                <a:ea typeface="SimSun" panose="02010600030101010101" pitchFamily="2" charset="-122"/>
              </a:rPr>
              <a:t>MLflow</a:t>
            </a:r>
            <a:r>
              <a:rPr lang="en-US" sz="8800" b="1" dirty="0">
                <a:effectLst/>
                <a:latin typeface="Times New Roman" panose="02020603050405020304" pitchFamily="18" charset="0"/>
                <a:ea typeface="SimSun" panose="02010600030101010101" pitchFamily="2" charset="-122"/>
              </a:rPr>
              <a:t> Integration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1536700" y="1104900"/>
            <a:ext cx="11341100" cy="1551130"/>
          </a:xfrm>
          <a:prstGeom prst="rect">
            <a:avLst/>
          </a:prstGeom>
          <a:noFill/>
        </p:spPr>
        <p:txBody>
          <a:bodyPr wrap="square">
            <a:spAutoFit/>
          </a:bodyPr>
          <a:lstStyle/>
          <a:p>
            <a:pPr marR="0" lvl="0" rtl="0">
              <a:lnSpc>
                <a:spcPct val="115000"/>
              </a:lnSpc>
              <a:spcBef>
                <a:spcPts val="0"/>
              </a:spcBef>
              <a:spcAft>
                <a:spcPts val="1000"/>
              </a:spcAft>
            </a:pPr>
            <a:r>
              <a:rPr lang="en-US" sz="8800" b="1" dirty="0">
                <a:effectLst/>
                <a:latin typeface="Times New Roman" panose="02020603050405020304" pitchFamily="18" charset="0"/>
                <a:ea typeface="SimSun" panose="02010600030101010101" pitchFamily="2" charset="-122"/>
              </a:rPr>
              <a:t>Deployment</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12725400" y="-1333500"/>
            <a:ext cx="5943600" cy="59436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1143000" y="-342900"/>
            <a:ext cx="17983200" cy="1471557"/>
          </a:xfrm>
          <a:prstGeom prst="rect">
            <a:avLst/>
          </a:prstGeom>
        </p:spPr>
        <p:txBody>
          <a:bodyPr wrap="square" lIns="0" tIns="0" rIns="0" bIns="0" rtlCol="0" anchor="t">
            <a:spAutoFit/>
          </a:bodyPr>
          <a:lstStyle/>
          <a:p>
            <a:pPr algn="ctr">
              <a:lnSpc>
                <a:spcPts val="13299"/>
              </a:lnSpc>
              <a:tabLst>
                <a:tab pos="5537200" algn="l"/>
              </a:tabLst>
            </a:pPr>
            <a:r>
              <a:rPr lang="en-US" sz="5400" dirty="0" err="1">
                <a:solidFill>
                  <a:srgbClr val="FF8C00"/>
                </a:solidFill>
                <a:latin typeface="Sunday"/>
                <a:ea typeface="Sunday"/>
                <a:cs typeface="Sunday"/>
                <a:sym typeface="Sunday"/>
              </a:rPr>
              <a:t>Mlops</a:t>
            </a:r>
            <a:r>
              <a:rPr lang="en-US" sz="5400" dirty="0">
                <a:solidFill>
                  <a:srgbClr val="FF8C00"/>
                </a:solidFill>
                <a:latin typeface="Sunday"/>
                <a:ea typeface="Sunday"/>
                <a:cs typeface="Sunday"/>
                <a:sym typeface="Sunday"/>
              </a:rPr>
              <a:t>, deployment, and final presentation</a:t>
            </a:r>
          </a:p>
        </p:txBody>
      </p:sp>
      <p:sp>
        <p:nvSpPr>
          <p:cNvPr id="5" name="TextBox 4">
            <a:extLst>
              <a:ext uri="{FF2B5EF4-FFF2-40B4-BE49-F238E27FC236}">
                <a16:creationId xmlns:a16="http://schemas.microsoft.com/office/drawing/2014/main" id="{D3A542F4-DCCC-9FD7-0F60-5B1591CEF46B}"/>
              </a:ext>
            </a:extLst>
          </p:cNvPr>
          <p:cNvSpPr txBox="1"/>
          <p:nvPr/>
        </p:nvSpPr>
        <p:spPr>
          <a:xfrm>
            <a:off x="4572000" y="102979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dirty="0">
                <a:effectLst/>
                <a:latin typeface="Times New Roman" panose="02020603050405020304" pitchFamily="18" charset="0"/>
                <a:ea typeface="SimSun" panose="02010600030101010101" pitchFamily="2" charset="-122"/>
              </a:rPr>
              <a:t>Conclusion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8" name="Graphic 7" descr="Saturn with solid fill">
            <a:extLst>
              <a:ext uri="{FF2B5EF4-FFF2-40B4-BE49-F238E27FC236}">
                <a16:creationId xmlns:a16="http://schemas.microsoft.com/office/drawing/2014/main" id="{9362D7EA-5B57-2B20-0F7E-09DCD74DCD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10325100"/>
            <a:ext cx="1905000" cy="1905000"/>
          </a:xfrm>
          <a:prstGeom prst="rect">
            <a:avLst/>
          </a:prstGeom>
        </p:spPr>
      </p:pic>
      <p:sp>
        <p:nvSpPr>
          <p:cNvPr id="14" name="TextBox 13">
            <a:extLst>
              <a:ext uri="{FF2B5EF4-FFF2-40B4-BE49-F238E27FC236}">
                <a16:creationId xmlns:a16="http://schemas.microsoft.com/office/drawing/2014/main" id="{B46CAAF8-C2F5-3B2F-24C7-DB3EA2A0B070}"/>
              </a:ext>
            </a:extLst>
          </p:cNvPr>
          <p:cNvSpPr txBox="1"/>
          <p:nvPr/>
        </p:nvSpPr>
        <p:spPr>
          <a:xfrm>
            <a:off x="838200" y="3086100"/>
            <a:ext cx="11963400" cy="5228034"/>
          </a:xfrm>
          <a:prstGeom prst="rect">
            <a:avLst/>
          </a:prstGeom>
          <a:noFill/>
        </p:spPr>
        <p:txBody>
          <a:bodyPr wrap="square">
            <a:spAutoFit/>
          </a:bodyPr>
          <a:lstStyle/>
          <a:p>
            <a:pPr marL="0" marR="0">
              <a:lnSpc>
                <a:spcPct val="115000"/>
              </a:lnSpc>
              <a:spcBef>
                <a:spcPts val="0"/>
              </a:spcBef>
              <a:spcAft>
                <a:spcPts val="1000"/>
              </a:spcAft>
            </a:pPr>
            <a:r>
              <a:rPr lang="en-US" sz="4400" b="1" dirty="0">
                <a:effectLst/>
                <a:latin typeface="Times New Roman" panose="02020603050405020304" pitchFamily="18" charset="0"/>
                <a:ea typeface="SimSun" panose="02010600030101010101" pitchFamily="2" charset="-122"/>
                <a:cs typeface="Times New Roman" panose="02020603050405020304" pitchFamily="18" charset="0"/>
              </a:rPr>
              <a:t>Objective:</a:t>
            </a:r>
            <a:endParaRPr lang="en-US" sz="44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15000"/>
              </a:lnSpc>
              <a:spcBef>
                <a:spcPts val="0"/>
              </a:spcBef>
              <a:spcAft>
                <a:spcPts val="1000"/>
              </a:spcAft>
              <a:buSzPts val="1000"/>
              <a:buFont typeface="Symbol" panose="05050102010706020507" pitchFamily="18" charset="2"/>
              <a:buChar char=""/>
              <a:tabLst>
                <a:tab pos="457200" algn="l"/>
              </a:tabLst>
            </a:pPr>
            <a:r>
              <a:rPr lang="en-US" sz="4400" dirty="0">
                <a:effectLst/>
                <a:latin typeface="Times New Roman" panose="02020603050405020304" pitchFamily="18" charset="0"/>
                <a:ea typeface="SimSun" panose="02010600030101010101" pitchFamily="2" charset="-122"/>
                <a:cs typeface="Times New Roman" panose="02020603050405020304" pitchFamily="18" charset="0"/>
              </a:rPr>
              <a:t>Predict the success or failure of Space Y missions using machine learning models based on features:</a:t>
            </a:r>
            <a:endParaRPr lang="en-US" sz="4400" dirty="0">
              <a:effectLst/>
              <a:latin typeface="Calibri" panose="020F0502020204030204" pitchFamily="34" charset="0"/>
              <a:ea typeface="SimSun" panose="02010600030101010101" pitchFamily="2" charset="-122"/>
              <a:cs typeface="Times New Roman" panose="02020603050405020304" pitchFamily="18" charset="0"/>
            </a:endParaRP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ar-EG" sz="44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4400" b="1" dirty="0">
                <a:effectLst/>
                <a:latin typeface="Times New Roman" panose="02020603050405020304" pitchFamily="18" charset="0"/>
                <a:ea typeface="SimSun" panose="02010600030101010101" pitchFamily="2" charset="-122"/>
                <a:cs typeface="Times New Roman" panose="02020603050405020304" pitchFamily="18" charset="0"/>
              </a:rPr>
              <a:t>Mass Payload</a:t>
            </a:r>
            <a:endParaRPr lang="en-US" sz="4400" dirty="0">
              <a:effectLst/>
              <a:latin typeface="Calibri" panose="020F0502020204030204" pitchFamily="34" charset="0"/>
              <a:ea typeface="SimSun" panose="02010600030101010101" pitchFamily="2" charset="-122"/>
              <a:cs typeface="Times New Roman" panose="02020603050405020304" pitchFamily="18" charset="0"/>
            </a:endParaRP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ar-EG" sz="44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4400" b="1" dirty="0">
                <a:effectLst/>
                <a:latin typeface="Times New Roman" panose="02020603050405020304" pitchFamily="18" charset="0"/>
                <a:ea typeface="SimSun" panose="02010600030101010101" pitchFamily="2" charset="-122"/>
                <a:cs typeface="Times New Roman" panose="02020603050405020304" pitchFamily="18" charset="0"/>
              </a:rPr>
              <a:t>Orbit</a:t>
            </a:r>
            <a:endParaRPr lang="en-US" sz="4400" dirty="0">
              <a:effectLst/>
              <a:latin typeface="Calibri" panose="020F0502020204030204" pitchFamily="34" charset="0"/>
              <a:ea typeface="SimSun" panose="02010600030101010101" pitchFamily="2" charset="-122"/>
              <a:cs typeface="Times New Roman" panose="02020603050405020304" pitchFamily="18" charset="0"/>
            </a:endParaRP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ar-EG" sz="44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4400" b="1" dirty="0">
                <a:effectLst/>
                <a:latin typeface="Times New Roman" panose="02020603050405020304" pitchFamily="18" charset="0"/>
                <a:ea typeface="SimSun" panose="02010600030101010101" pitchFamily="2" charset="-122"/>
                <a:cs typeface="Times New Roman" panose="02020603050405020304" pitchFamily="18" charset="0"/>
              </a:rPr>
              <a:t>Launch Site</a:t>
            </a:r>
            <a:endParaRPr lang="en-US" sz="44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1907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5922775" y="-23317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6520" y="103251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1037417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dirty="0" err="1">
                <a:effectLst/>
                <a:latin typeface="Times New Roman" panose="02020603050405020304" pitchFamily="18" charset="0"/>
                <a:ea typeface="SimSun" panose="02010600030101010101" pitchFamily="2" charset="-122"/>
              </a:rPr>
              <a:t>MLflow</a:t>
            </a:r>
            <a:r>
              <a:rPr lang="en-US" sz="8800" b="1" dirty="0">
                <a:effectLst/>
                <a:latin typeface="Times New Roman" panose="02020603050405020304" pitchFamily="18" charset="0"/>
                <a:ea typeface="SimSun" panose="02010600030101010101" pitchFamily="2" charset="-122"/>
              </a:rPr>
              <a:t> Integration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1536700" y="1104900"/>
            <a:ext cx="11341100" cy="1551130"/>
          </a:xfrm>
          <a:prstGeom prst="rect">
            <a:avLst/>
          </a:prstGeom>
          <a:noFill/>
        </p:spPr>
        <p:txBody>
          <a:bodyPr wrap="square">
            <a:spAutoFit/>
          </a:bodyPr>
          <a:lstStyle/>
          <a:p>
            <a:pPr marR="0" lvl="0" rtl="0">
              <a:lnSpc>
                <a:spcPct val="115000"/>
              </a:lnSpc>
              <a:spcBef>
                <a:spcPts val="0"/>
              </a:spcBef>
              <a:spcAft>
                <a:spcPts val="1000"/>
              </a:spcAft>
            </a:pPr>
            <a:r>
              <a:rPr lang="en-US" sz="8800" b="1" dirty="0">
                <a:effectLst/>
                <a:latin typeface="Times New Roman" panose="02020603050405020304" pitchFamily="18" charset="0"/>
                <a:ea typeface="SimSun" panose="02010600030101010101" pitchFamily="2" charset="-122"/>
              </a:rPr>
              <a:t>Deployment</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12192000" y="-1333500"/>
            <a:ext cx="6477000" cy="64770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1143000" y="-342900"/>
            <a:ext cx="17983200" cy="1471557"/>
          </a:xfrm>
          <a:prstGeom prst="rect">
            <a:avLst/>
          </a:prstGeom>
        </p:spPr>
        <p:txBody>
          <a:bodyPr wrap="square" lIns="0" tIns="0" rIns="0" bIns="0" rtlCol="0" anchor="t">
            <a:spAutoFit/>
          </a:bodyPr>
          <a:lstStyle/>
          <a:p>
            <a:pPr algn="ctr">
              <a:lnSpc>
                <a:spcPts val="13299"/>
              </a:lnSpc>
              <a:tabLst>
                <a:tab pos="5537200" algn="l"/>
              </a:tabLst>
            </a:pPr>
            <a:r>
              <a:rPr lang="en-US" sz="5400" dirty="0" err="1">
                <a:solidFill>
                  <a:srgbClr val="FF8C00"/>
                </a:solidFill>
                <a:latin typeface="Sunday"/>
                <a:ea typeface="Sunday"/>
                <a:cs typeface="Sunday"/>
                <a:sym typeface="Sunday"/>
              </a:rPr>
              <a:t>Mlops</a:t>
            </a:r>
            <a:r>
              <a:rPr lang="en-US" sz="5400" dirty="0">
                <a:solidFill>
                  <a:srgbClr val="FF8C00"/>
                </a:solidFill>
                <a:latin typeface="Sunday"/>
                <a:ea typeface="Sunday"/>
                <a:cs typeface="Sunday"/>
                <a:sym typeface="Sunday"/>
              </a:rPr>
              <a:t>, deployment, and final presentation</a:t>
            </a:r>
          </a:p>
        </p:txBody>
      </p:sp>
      <p:sp>
        <p:nvSpPr>
          <p:cNvPr id="5" name="TextBox 4">
            <a:extLst>
              <a:ext uri="{FF2B5EF4-FFF2-40B4-BE49-F238E27FC236}">
                <a16:creationId xmlns:a16="http://schemas.microsoft.com/office/drawing/2014/main" id="{D3A542F4-DCCC-9FD7-0F60-5B1591CEF46B}"/>
              </a:ext>
            </a:extLst>
          </p:cNvPr>
          <p:cNvSpPr txBox="1"/>
          <p:nvPr/>
        </p:nvSpPr>
        <p:spPr>
          <a:xfrm>
            <a:off x="4572000" y="102979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dirty="0">
                <a:effectLst/>
                <a:latin typeface="Times New Roman" panose="02020603050405020304" pitchFamily="18" charset="0"/>
                <a:ea typeface="SimSun" panose="02010600030101010101" pitchFamily="2" charset="-122"/>
              </a:rPr>
              <a:t>Conclusion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8" name="Graphic 7" descr="Saturn with solid fill">
            <a:extLst>
              <a:ext uri="{FF2B5EF4-FFF2-40B4-BE49-F238E27FC236}">
                <a16:creationId xmlns:a16="http://schemas.microsoft.com/office/drawing/2014/main" id="{9362D7EA-5B57-2B20-0F7E-09DCD74DCD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10325100"/>
            <a:ext cx="1905000" cy="1905000"/>
          </a:xfrm>
          <a:prstGeom prst="rect">
            <a:avLst/>
          </a:prstGeom>
        </p:spPr>
      </p:pic>
      <p:sp>
        <p:nvSpPr>
          <p:cNvPr id="14" name="TextBox 13">
            <a:extLst>
              <a:ext uri="{FF2B5EF4-FFF2-40B4-BE49-F238E27FC236}">
                <a16:creationId xmlns:a16="http://schemas.microsoft.com/office/drawing/2014/main" id="{882E2D04-2315-4340-57FB-692CEFBD28C4}"/>
              </a:ext>
            </a:extLst>
          </p:cNvPr>
          <p:cNvSpPr txBox="1"/>
          <p:nvPr/>
        </p:nvSpPr>
        <p:spPr>
          <a:xfrm>
            <a:off x="1066800" y="2781300"/>
            <a:ext cx="16002000" cy="6683561"/>
          </a:xfrm>
          <a:prstGeom prst="rect">
            <a:avLst/>
          </a:prstGeom>
          <a:noFill/>
        </p:spPr>
        <p:txBody>
          <a:bodyPr wrap="square">
            <a:spAutoFit/>
          </a:bodyPr>
          <a:lstStyle/>
          <a:p>
            <a:pPr marL="0" marR="0">
              <a:lnSpc>
                <a:spcPct val="115000"/>
              </a:lnSpc>
              <a:spcBef>
                <a:spcPts val="0"/>
              </a:spcBef>
              <a:spcAft>
                <a:spcPts val="1000"/>
              </a:spcAft>
            </a:pPr>
            <a:r>
              <a:rPr lang="en-US" sz="3600" b="1" dirty="0">
                <a:effectLst/>
                <a:latin typeface="Times New Roman" panose="02020603050405020304" pitchFamily="18" charset="0"/>
                <a:ea typeface="SimSun" panose="02010600030101010101" pitchFamily="2" charset="-122"/>
                <a:cs typeface="Times New Roman" panose="02020603050405020304" pitchFamily="18" charset="0"/>
              </a:rPr>
              <a:t>Model Pipeline and Prediction Interface</a:t>
            </a:r>
            <a:endParaRPr lang="en-US" sz="3600" dirty="0">
              <a:effectLst/>
              <a:latin typeface="Calibri" panose="020F0502020204030204" pitchFamily="34" charset="0"/>
              <a:ea typeface="SimSun" panose="02010600030101010101" pitchFamily="2" charset="-122"/>
              <a:cs typeface="Times New Roman" panose="02020603050405020304" pitchFamily="18" charset="0"/>
            </a:endParaRPr>
          </a:p>
          <a:p>
            <a:pPr marR="0" lvl="0">
              <a:lnSpc>
                <a:spcPct val="115000"/>
              </a:lnSpc>
              <a:spcBef>
                <a:spcPts val="0"/>
              </a:spcBef>
              <a:spcAft>
                <a:spcPts val="1000"/>
              </a:spcAft>
              <a:buSzPts val="1000"/>
              <a:tabLst>
                <a:tab pos="457200" algn="l"/>
              </a:tabLst>
            </a:pPr>
            <a:r>
              <a:rPr lang="en-US" sz="3600" b="1" dirty="0">
                <a:effectLst/>
                <a:latin typeface="Times New Roman" panose="02020603050405020304" pitchFamily="18" charset="0"/>
                <a:ea typeface="SimSun" panose="02010600030101010101" pitchFamily="2" charset="-122"/>
                <a:cs typeface="Times New Roman" panose="02020603050405020304" pitchFamily="18" charset="0"/>
              </a:rPr>
              <a:t>Pipeline Overview:</a:t>
            </a:r>
            <a:endParaRPr lang="en-US" sz="36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15000"/>
              </a:lnSpc>
              <a:spcBef>
                <a:spcPts val="0"/>
              </a:spcBef>
              <a:spcAft>
                <a:spcPts val="1000"/>
              </a:spcAft>
              <a:tabLst>
                <a:tab pos="457200" algn="l"/>
              </a:tabLst>
            </a:pPr>
            <a:r>
              <a:rPr lang="en-US" sz="3600" b="1" dirty="0">
                <a:effectLst/>
                <a:latin typeface="Times New Roman" panose="02020603050405020304" pitchFamily="18" charset="0"/>
                <a:ea typeface="SimSun" panose="02010600030101010101" pitchFamily="2" charset="-122"/>
                <a:cs typeface="Times New Roman" panose="02020603050405020304" pitchFamily="18" charset="0"/>
              </a:rPr>
              <a:t>1- Data Preprocessing:</a:t>
            </a:r>
            <a:endParaRPr lang="en-US" sz="3600" dirty="0">
              <a:effectLst/>
              <a:latin typeface="Calibri" panose="020F0502020204030204" pitchFamily="34" charset="0"/>
              <a:ea typeface="SimSun" panose="02010600030101010101" pitchFamily="2" charset="-122"/>
              <a:cs typeface="Times New Roman" panose="02020603050405020304" pitchFamily="18" charset="0"/>
            </a:endParaRP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3600" b="1" dirty="0">
                <a:effectLst/>
                <a:latin typeface="Times New Roman" panose="02020603050405020304" pitchFamily="18" charset="0"/>
                <a:ea typeface="SimSun" panose="02010600030101010101" pitchFamily="2" charset="-122"/>
                <a:cs typeface="Times New Roman" panose="02020603050405020304" pitchFamily="18" charset="0"/>
              </a:rPr>
              <a:t>Scaling:</a:t>
            </a:r>
            <a:r>
              <a:rPr lang="en-US" sz="3600" dirty="0">
                <a:effectLst/>
                <a:latin typeface="Times New Roman" panose="02020603050405020304" pitchFamily="18" charset="0"/>
                <a:ea typeface="SimSun" panose="02010600030101010101" pitchFamily="2" charset="-122"/>
                <a:cs typeface="Times New Roman" panose="02020603050405020304" pitchFamily="18" charset="0"/>
              </a:rPr>
              <a:t> Normalize </a:t>
            </a:r>
            <a:r>
              <a:rPr lang="en-US" sz="3600" dirty="0" err="1">
                <a:effectLst/>
                <a:latin typeface="Times New Roman" panose="02020603050405020304" pitchFamily="18" charset="0"/>
                <a:ea typeface="SimSun" panose="02010600030101010101" pitchFamily="2" charset="-122"/>
                <a:cs typeface="Times New Roman" panose="02020603050405020304" pitchFamily="18" charset="0"/>
              </a:rPr>
              <a:t>PayloadMass</a:t>
            </a:r>
            <a:r>
              <a:rPr lang="en-US" sz="3600" dirty="0">
                <a:effectLst/>
                <a:latin typeface="Times New Roman" panose="02020603050405020304" pitchFamily="18" charset="0"/>
                <a:ea typeface="SimSun" panose="02010600030101010101" pitchFamily="2" charset="-122"/>
                <a:cs typeface="Times New Roman" panose="02020603050405020304" pitchFamily="18" charset="0"/>
              </a:rPr>
              <a:t> using </a:t>
            </a:r>
            <a:r>
              <a:rPr lang="en-US" sz="3600" dirty="0" err="1">
                <a:effectLst/>
                <a:latin typeface="Times New Roman" panose="02020603050405020304" pitchFamily="18" charset="0"/>
                <a:ea typeface="SimSun" panose="02010600030101010101" pitchFamily="2" charset="-122"/>
                <a:cs typeface="Times New Roman" panose="02020603050405020304" pitchFamily="18" charset="0"/>
              </a:rPr>
              <a:t>StandardScaler</a:t>
            </a:r>
            <a:r>
              <a:rPr lang="en-US" sz="36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3600" dirty="0">
              <a:effectLst/>
              <a:latin typeface="Calibri" panose="020F0502020204030204" pitchFamily="34" charset="0"/>
              <a:ea typeface="SimSun" panose="02010600030101010101" pitchFamily="2" charset="-122"/>
              <a:cs typeface="Times New Roman" panose="02020603050405020304" pitchFamily="18" charset="0"/>
            </a:endParaRP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3600" b="1" dirty="0">
                <a:effectLst/>
                <a:latin typeface="Times New Roman" panose="02020603050405020304" pitchFamily="18" charset="0"/>
                <a:ea typeface="SimSun" panose="02010600030101010101" pitchFamily="2" charset="-122"/>
                <a:cs typeface="Times New Roman" panose="02020603050405020304" pitchFamily="18" charset="0"/>
              </a:rPr>
              <a:t>One-Hot Encoding:</a:t>
            </a:r>
            <a:r>
              <a:rPr lang="en-US" sz="3600" dirty="0">
                <a:effectLst/>
                <a:latin typeface="Times New Roman" panose="02020603050405020304" pitchFamily="18" charset="0"/>
                <a:ea typeface="SimSun" panose="02010600030101010101" pitchFamily="2" charset="-122"/>
                <a:cs typeface="Times New Roman" panose="02020603050405020304" pitchFamily="18" charset="0"/>
              </a:rPr>
              <a:t> Transform categorical features like Orbit and Launch Site.</a:t>
            </a:r>
            <a:endParaRPr lang="en-US" sz="36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15000"/>
              </a:lnSpc>
              <a:spcBef>
                <a:spcPts val="0"/>
              </a:spcBef>
              <a:spcAft>
                <a:spcPts val="1000"/>
              </a:spcAft>
              <a:tabLst>
                <a:tab pos="457200" algn="l"/>
              </a:tabLst>
            </a:pPr>
            <a:r>
              <a:rPr lang="en-US" sz="3600" b="1" dirty="0">
                <a:effectLst/>
                <a:latin typeface="Times New Roman" panose="02020603050405020304" pitchFamily="18" charset="0"/>
                <a:ea typeface="SimSun" panose="02010600030101010101" pitchFamily="2" charset="-122"/>
                <a:cs typeface="Times New Roman" panose="02020603050405020304" pitchFamily="18" charset="0"/>
              </a:rPr>
              <a:t>2- Model:</a:t>
            </a:r>
            <a:endParaRPr lang="en-US" sz="36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15000"/>
              </a:lnSpc>
              <a:spcBef>
                <a:spcPts val="0"/>
              </a:spcBef>
              <a:spcAft>
                <a:spcPts val="1000"/>
              </a:spcAft>
              <a:tabLst>
                <a:tab pos="457200" algn="l"/>
              </a:tabLst>
            </a:pPr>
            <a:r>
              <a:rPr lang="en-US" sz="3600" b="1" dirty="0">
                <a:effectLst/>
                <a:latin typeface="Times New Roman" panose="02020603050405020304" pitchFamily="18" charset="0"/>
                <a:ea typeface="SimSun" panose="02010600030101010101" pitchFamily="2" charset="-122"/>
                <a:cs typeface="Times New Roman" panose="02020603050405020304" pitchFamily="18" charset="0"/>
              </a:rPr>
              <a:t>3- Web Interface:</a:t>
            </a:r>
            <a:endParaRPr lang="en-US" sz="3600" dirty="0">
              <a:effectLst/>
              <a:latin typeface="Calibri" panose="020F0502020204030204" pitchFamily="34" charset="0"/>
              <a:ea typeface="SimSun" panose="02010600030101010101" pitchFamily="2" charset="-122"/>
              <a:cs typeface="Times New Roman" panose="02020603050405020304" pitchFamily="18" charset="0"/>
            </a:endParaRP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3600" b="1" dirty="0" err="1">
                <a:effectLst/>
                <a:latin typeface="Times New Roman" panose="02020603050405020304" pitchFamily="18" charset="0"/>
                <a:ea typeface="SimSun" panose="02010600030101010101" pitchFamily="2" charset="-122"/>
                <a:cs typeface="Times New Roman" panose="02020603050405020304" pitchFamily="18" charset="0"/>
              </a:rPr>
              <a:t>Gradio</a:t>
            </a:r>
            <a:r>
              <a:rPr lang="en-US" sz="3600" dirty="0">
                <a:effectLst/>
                <a:latin typeface="Times New Roman" panose="02020603050405020304" pitchFamily="18" charset="0"/>
                <a:ea typeface="SimSun" panose="02010600030101010101" pitchFamily="2" charset="-122"/>
                <a:cs typeface="Times New Roman" panose="02020603050405020304" pitchFamily="18" charset="0"/>
              </a:rPr>
              <a:t> is used to build an interface where users can input mission details to receive predictions in real-time.</a:t>
            </a:r>
            <a:endParaRPr lang="en-US" sz="36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15653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5922775" y="-23317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6520" y="103251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1037417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dirty="0" err="1">
                <a:effectLst/>
                <a:latin typeface="Times New Roman" panose="02020603050405020304" pitchFamily="18" charset="0"/>
                <a:ea typeface="SimSun" panose="02010600030101010101" pitchFamily="2" charset="-122"/>
              </a:rPr>
              <a:t>MLflow</a:t>
            </a:r>
            <a:r>
              <a:rPr lang="en-US" sz="8800" b="1" dirty="0">
                <a:effectLst/>
                <a:latin typeface="Times New Roman" panose="02020603050405020304" pitchFamily="18" charset="0"/>
                <a:ea typeface="SimSun" panose="02010600030101010101" pitchFamily="2" charset="-122"/>
              </a:rPr>
              <a:t> Integration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1536700" y="1104900"/>
            <a:ext cx="11341100" cy="1551130"/>
          </a:xfrm>
          <a:prstGeom prst="rect">
            <a:avLst/>
          </a:prstGeom>
          <a:noFill/>
        </p:spPr>
        <p:txBody>
          <a:bodyPr wrap="square">
            <a:spAutoFit/>
          </a:bodyPr>
          <a:lstStyle/>
          <a:p>
            <a:pPr marR="0" lvl="0" rtl="0">
              <a:lnSpc>
                <a:spcPct val="115000"/>
              </a:lnSpc>
              <a:spcBef>
                <a:spcPts val="0"/>
              </a:spcBef>
              <a:spcAft>
                <a:spcPts val="1000"/>
              </a:spcAft>
            </a:pPr>
            <a:r>
              <a:rPr lang="en-US" sz="8800" b="1" dirty="0">
                <a:effectLst/>
                <a:latin typeface="Times New Roman" panose="02020603050405020304" pitchFamily="18" charset="0"/>
                <a:ea typeface="SimSun" panose="02010600030101010101" pitchFamily="2" charset="-122"/>
              </a:rPr>
              <a:t>Deployment</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12192000" y="-1333500"/>
            <a:ext cx="6477000" cy="64770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1143000" y="-342900"/>
            <a:ext cx="17983200" cy="1471557"/>
          </a:xfrm>
          <a:prstGeom prst="rect">
            <a:avLst/>
          </a:prstGeom>
        </p:spPr>
        <p:txBody>
          <a:bodyPr wrap="square" lIns="0" tIns="0" rIns="0" bIns="0" rtlCol="0" anchor="t">
            <a:spAutoFit/>
          </a:bodyPr>
          <a:lstStyle/>
          <a:p>
            <a:pPr algn="ctr">
              <a:lnSpc>
                <a:spcPts val="13299"/>
              </a:lnSpc>
              <a:tabLst>
                <a:tab pos="5537200" algn="l"/>
              </a:tabLst>
            </a:pPr>
            <a:r>
              <a:rPr lang="en-US" sz="5400" dirty="0" err="1">
                <a:solidFill>
                  <a:srgbClr val="FF8C00"/>
                </a:solidFill>
                <a:latin typeface="Sunday"/>
                <a:ea typeface="Sunday"/>
                <a:cs typeface="Sunday"/>
                <a:sym typeface="Sunday"/>
              </a:rPr>
              <a:t>Mlops</a:t>
            </a:r>
            <a:r>
              <a:rPr lang="en-US" sz="5400" dirty="0">
                <a:solidFill>
                  <a:srgbClr val="FF8C00"/>
                </a:solidFill>
                <a:latin typeface="Sunday"/>
                <a:ea typeface="Sunday"/>
                <a:cs typeface="Sunday"/>
                <a:sym typeface="Sunday"/>
              </a:rPr>
              <a:t>, deployment, and final presentation</a:t>
            </a:r>
          </a:p>
        </p:txBody>
      </p:sp>
      <p:sp>
        <p:nvSpPr>
          <p:cNvPr id="5" name="TextBox 4">
            <a:extLst>
              <a:ext uri="{FF2B5EF4-FFF2-40B4-BE49-F238E27FC236}">
                <a16:creationId xmlns:a16="http://schemas.microsoft.com/office/drawing/2014/main" id="{D3A542F4-DCCC-9FD7-0F60-5B1591CEF46B}"/>
              </a:ext>
            </a:extLst>
          </p:cNvPr>
          <p:cNvSpPr txBox="1"/>
          <p:nvPr/>
        </p:nvSpPr>
        <p:spPr>
          <a:xfrm>
            <a:off x="4572000" y="102979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dirty="0">
                <a:effectLst/>
                <a:latin typeface="Times New Roman" panose="02020603050405020304" pitchFamily="18" charset="0"/>
                <a:ea typeface="SimSun" panose="02010600030101010101" pitchFamily="2" charset="-122"/>
              </a:rPr>
              <a:t>Conclusion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8" name="Graphic 7" descr="Saturn with solid fill">
            <a:extLst>
              <a:ext uri="{FF2B5EF4-FFF2-40B4-BE49-F238E27FC236}">
                <a16:creationId xmlns:a16="http://schemas.microsoft.com/office/drawing/2014/main" id="{9362D7EA-5B57-2B20-0F7E-09DCD74DCD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10325100"/>
            <a:ext cx="1905000" cy="1905000"/>
          </a:xfrm>
          <a:prstGeom prst="rect">
            <a:avLst/>
          </a:prstGeom>
        </p:spPr>
      </p:pic>
      <p:sp>
        <p:nvSpPr>
          <p:cNvPr id="12" name="TextBox 11">
            <a:extLst>
              <a:ext uri="{FF2B5EF4-FFF2-40B4-BE49-F238E27FC236}">
                <a16:creationId xmlns:a16="http://schemas.microsoft.com/office/drawing/2014/main" id="{15D9FDD1-BCB0-B851-9B75-D44262153E34}"/>
              </a:ext>
            </a:extLst>
          </p:cNvPr>
          <p:cNvSpPr txBox="1"/>
          <p:nvPr/>
        </p:nvSpPr>
        <p:spPr>
          <a:xfrm>
            <a:off x="381000" y="3086100"/>
            <a:ext cx="9829800" cy="5643917"/>
          </a:xfrm>
          <a:prstGeom prst="rect">
            <a:avLst/>
          </a:prstGeom>
          <a:noFill/>
        </p:spPr>
        <p:txBody>
          <a:bodyPr wrap="square">
            <a:spAutoFit/>
          </a:bodyPr>
          <a:lstStyle/>
          <a:p>
            <a:pPr marL="342900" marR="0" lvl="0" indent="-342900" rtl="0">
              <a:lnSpc>
                <a:spcPct val="115000"/>
              </a:lnSpc>
              <a:spcBef>
                <a:spcPts val="0"/>
              </a:spcBef>
              <a:spcAft>
                <a:spcPts val="1000"/>
              </a:spcAft>
              <a:tabLst>
                <a:tab pos="457200" algn="l"/>
              </a:tabLst>
            </a:pPr>
            <a:r>
              <a:rPr lang="en-US" sz="4000" b="1" dirty="0" err="1">
                <a:effectLst/>
                <a:latin typeface="Times New Roman" panose="02020603050405020304" pitchFamily="18" charset="0"/>
                <a:ea typeface="SimSun" panose="02010600030101010101" pitchFamily="2" charset="-122"/>
                <a:cs typeface="Times New Roman" panose="02020603050405020304" pitchFamily="18" charset="0"/>
              </a:rPr>
              <a:t>Gradio</a:t>
            </a:r>
            <a:r>
              <a:rPr lang="en-US" sz="4000" b="1" dirty="0">
                <a:effectLst/>
                <a:latin typeface="Times New Roman" panose="02020603050405020304" pitchFamily="18" charset="0"/>
                <a:ea typeface="SimSun" panose="02010600030101010101" pitchFamily="2" charset="-122"/>
                <a:cs typeface="Times New Roman" panose="02020603050405020304" pitchFamily="18" charset="0"/>
              </a:rPr>
              <a:t> Interface:</a:t>
            </a:r>
            <a:endParaRPr lang="en-US" sz="4000" dirty="0">
              <a:effectLst/>
              <a:latin typeface="Calibri" panose="020F0502020204030204" pitchFamily="34" charset="0"/>
              <a:ea typeface="SimSun" panose="02010600030101010101" pitchFamily="2" charset="-122"/>
              <a:cs typeface="Times New Roman" panose="02020603050405020304" pitchFamily="18" charset="0"/>
            </a:endParaRP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4000" dirty="0">
                <a:effectLst/>
                <a:latin typeface="Times New Roman" panose="02020603050405020304" pitchFamily="18" charset="0"/>
                <a:ea typeface="SimSun" panose="02010600030101010101" pitchFamily="2" charset="-122"/>
                <a:cs typeface="Times New Roman" panose="02020603050405020304" pitchFamily="18" charset="0"/>
              </a:rPr>
              <a:t>Simple web interface where users provide:</a:t>
            </a:r>
            <a:endParaRPr lang="en-US" sz="4000" dirty="0">
              <a:effectLst/>
              <a:latin typeface="Calibri" panose="020F0502020204030204" pitchFamily="34" charset="0"/>
              <a:ea typeface="SimSun" panose="02010600030101010101" pitchFamily="2" charset="-122"/>
              <a:cs typeface="Times New Roman" panose="02020603050405020304" pitchFamily="18" charset="0"/>
            </a:endParaRPr>
          </a:p>
          <a:p>
            <a:pPr marL="1143000" marR="0" lvl="2" indent="-228600">
              <a:lnSpc>
                <a:spcPct val="115000"/>
              </a:lnSpc>
              <a:spcBef>
                <a:spcPts val="0"/>
              </a:spcBef>
              <a:spcAft>
                <a:spcPts val="1000"/>
              </a:spcAft>
              <a:tabLst>
                <a:tab pos="1371600" algn="l"/>
              </a:tabLst>
            </a:pPr>
            <a:r>
              <a:rPr lang="en-US" sz="4000" b="1" dirty="0">
                <a:effectLst/>
                <a:latin typeface="Times New Roman" panose="02020603050405020304" pitchFamily="18" charset="0"/>
                <a:ea typeface="SimSun" panose="02010600030101010101" pitchFamily="2" charset="-122"/>
                <a:cs typeface="Times New Roman" panose="02020603050405020304" pitchFamily="18" charset="0"/>
              </a:rPr>
              <a:t>Mass Payload (kg)</a:t>
            </a:r>
            <a:endParaRPr lang="en-US" sz="4000" dirty="0">
              <a:effectLst/>
              <a:latin typeface="Calibri" panose="020F0502020204030204" pitchFamily="34" charset="0"/>
              <a:ea typeface="SimSun" panose="02010600030101010101" pitchFamily="2" charset="-122"/>
              <a:cs typeface="Times New Roman" panose="02020603050405020304" pitchFamily="18" charset="0"/>
            </a:endParaRPr>
          </a:p>
          <a:p>
            <a:pPr marL="1143000" marR="0" lvl="2" indent="-228600">
              <a:lnSpc>
                <a:spcPct val="115000"/>
              </a:lnSpc>
              <a:spcBef>
                <a:spcPts val="0"/>
              </a:spcBef>
              <a:spcAft>
                <a:spcPts val="1000"/>
              </a:spcAft>
              <a:tabLst>
                <a:tab pos="1371600" algn="l"/>
              </a:tabLst>
            </a:pPr>
            <a:r>
              <a:rPr lang="en-US" sz="4000" b="1" dirty="0">
                <a:effectLst/>
                <a:latin typeface="Times New Roman" panose="02020603050405020304" pitchFamily="18" charset="0"/>
                <a:ea typeface="SimSun" panose="02010600030101010101" pitchFamily="2" charset="-122"/>
                <a:cs typeface="Times New Roman" panose="02020603050405020304" pitchFamily="18" charset="0"/>
              </a:rPr>
              <a:t>Orbit</a:t>
            </a:r>
            <a:r>
              <a:rPr lang="en-US" sz="4000" dirty="0">
                <a:effectLst/>
                <a:latin typeface="Times New Roman" panose="02020603050405020304" pitchFamily="18" charset="0"/>
                <a:ea typeface="SimSun" panose="02010600030101010101" pitchFamily="2" charset="-122"/>
                <a:cs typeface="Times New Roman" panose="02020603050405020304" pitchFamily="18" charset="0"/>
              </a:rPr>
              <a:t> (LEO, GTO, ISS, etc.)</a:t>
            </a:r>
            <a:endParaRPr lang="en-US" sz="4000" dirty="0">
              <a:effectLst/>
              <a:latin typeface="Calibri" panose="020F0502020204030204" pitchFamily="34" charset="0"/>
              <a:ea typeface="SimSun" panose="02010600030101010101" pitchFamily="2" charset="-122"/>
              <a:cs typeface="Times New Roman" panose="02020603050405020304" pitchFamily="18" charset="0"/>
            </a:endParaRPr>
          </a:p>
          <a:p>
            <a:pPr marL="1143000" marR="0" lvl="2" indent="-228600">
              <a:lnSpc>
                <a:spcPct val="115000"/>
              </a:lnSpc>
              <a:spcBef>
                <a:spcPts val="0"/>
              </a:spcBef>
              <a:spcAft>
                <a:spcPts val="1000"/>
              </a:spcAft>
              <a:tabLst>
                <a:tab pos="1371600" algn="l"/>
              </a:tabLst>
            </a:pPr>
            <a:r>
              <a:rPr lang="en-US" sz="4000" b="1" dirty="0">
                <a:effectLst/>
                <a:latin typeface="Times New Roman" panose="02020603050405020304" pitchFamily="18" charset="0"/>
                <a:ea typeface="SimSun" panose="02010600030101010101" pitchFamily="2" charset="-122"/>
                <a:cs typeface="Times New Roman" panose="02020603050405020304" pitchFamily="18" charset="0"/>
              </a:rPr>
              <a:t>Launch Site</a:t>
            </a:r>
            <a:r>
              <a:rPr lang="en-US" sz="4000" dirty="0">
                <a:effectLst/>
                <a:latin typeface="Times New Roman" panose="02020603050405020304" pitchFamily="18" charset="0"/>
                <a:ea typeface="SimSun" panose="02010600030101010101" pitchFamily="2" charset="-122"/>
                <a:cs typeface="Times New Roman" panose="02020603050405020304" pitchFamily="18" charset="0"/>
              </a:rPr>
              <a:t> (KSC LC 39A, etc.)</a:t>
            </a:r>
            <a:endParaRPr lang="en-US" sz="4000" dirty="0">
              <a:effectLst/>
              <a:latin typeface="Calibri" panose="020F0502020204030204" pitchFamily="34" charset="0"/>
              <a:ea typeface="SimSun" panose="02010600030101010101" pitchFamily="2" charset="-122"/>
              <a:cs typeface="Times New Roman" panose="02020603050405020304" pitchFamily="18" charset="0"/>
            </a:endParaRP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4000" dirty="0">
                <a:effectLst/>
                <a:latin typeface="Times New Roman" panose="02020603050405020304" pitchFamily="18" charset="0"/>
                <a:ea typeface="SimSun" panose="02010600030101010101" pitchFamily="2" charset="-122"/>
                <a:cs typeface="Times New Roman" panose="02020603050405020304" pitchFamily="18" charset="0"/>
              </a:rPr>
              <a:t>Predicts </a:t>
            </a:r>
            <a:r>
              <a:rPr lang="en-US" sz="4000" b="1" dirty="0">
                <a:effectLst/>
                <a:latin typeface="Times New Roman" panose="02020603050405020304" pitchFamily="18" charset="0"/>
                <a:ea typeface="SimSun" panose="02010600030101010101" pitchFamily="2" charset="-122"/>
                <a:cs typeface="Times New Roman" panose="02020603050405020304" pitchFamily="18" charset="0"/>
              </a:rPr>
              <a:t>"Success"</a:t>
            </a:r>
            <a:r>
              <a:rPr lang="en-US" sz="4000" dirty="0">
                <a:effectLst/>
                <a:latin typeface="Times New Roman" panose="02020603050405020304" pitchFamily="18" charset="0"/>
                <a:ea typeface="SimSun" panose="02010600030101010101" pitchFamily="2" charset="-122"/>
                <a:cs typeface="Times New Roman" panose="02020603050405020304" pitchFamily="18" charset="0"/>
              </a:rPr>
              <a:t> or </a:t>
            </a:r>
            <a:r>
              <a:rPr lang="en-US" sz="4000" b="1" dirty="0">
                <a:effectLst/>
                <a:latin typeface="Times New Roman" panose="02020603050405020304" pitchFamily="18" charset="0"/>
                <a:ea typeface="SimSun" panose="02010600030101010101" pitchFamily="2" charset="-122"/>
                <a:cs typeface="Times New Roman" panose="02020603050405020304" pitchFamily="18" charset="0"/>
              </a:rPr>
              <a:t>"Failure"</a:t>
            </a:r>
            <a:r>
              <a:rPr lang="en-US" sz="4000" dirty="0">
                <a:effectLst/>
                <a:latin typeface="Times New Roman" panose="02020603050405020304" pitchFamily="18" charset="0"/>
                <a:ea typeface="SimSun" panose="02010600030101010101" pitchFamily="2" charset="-122"/>
                <a:cs typeface="Times New Roman" panose="02020603050405020304" pitchFamily="18" charset="0"/>
              </a:rPr>
              <a:t> based on the input</a:t>
            </a:r>
            <a:endParaRPr lang="en-US" sz="40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5" name="Picture 14" descr="A screenshot of a computer&#10;&#10;Description automatically generated">
            <a:extLst>
              <a:ext uri="{FF2B5EF4-FFF2-40B4-BE49-F238E27FC236}">
                <a16:creationId xmlns:a16="http://schemas.microsoft.com/office/drawing/2014/main" id="{C1AD27D0-4E56-AAF1-3B93-BAC34C3CF04B}"/>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10287000" y="4152900"/>
            <a:ext cx="5130800" cy="2518698"/>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B4779F2C-B2DC-E10F-A434-B541802AC7C3}"/>
              </a:ext>
            </a:extLst>
          </p:cNvPr>
          <p:cNvPicPr>
            <a:picLocks noChangeAspect="1"/>
          </p:cNvPicPr>
          <p:nvPr/>
        </p:nvPicPr>
        <p:blipFill rotWithShape="1">
          <a:blip r:embed="rId16">
            <a:extLst>
              <a:ext uri="{BEBA8EAE-BF5A-486C-A8C5-ECC9F3942E4B}">
                <a14:imgProps xmlns:a14="http://schemas.microsoft.com/office/drawing/2010/main">
                  <a14:imgLayer r:embed="rId17">
                    <a14:imgEffect>
                      <a14:sharpenSoften amount="25000"/>
                    </a14:imgEffect>
                  </a14:imgLayer>
                </a14:imgProps>
              </a:ext>
            </a:extLst>
          </a:blip>
          <a:srcRect t="10045" b="4581"/>
          <a:stretch/>
        </p:blipFill>
        <p:spPr bwMode="auto">
          <a:xfrm>
            <a:off x="10287000" y="6743700"/>
            <a:ext cx="5181600" cy="284319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5016532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5922775" y="-23317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6520" y="103251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1037417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dirty="0" err="1">
                <a:effectLst/>
                <a:latin typeface="Times New Roman" panose="02020603050405020304" pitchFamily="18" charset="0"/>
                <a:ea typeface="SimSun" panose="02010600030101010101" pitchFamily="2" charset="-122"/>
              </a:rPr>
              <a:t>MLflow</a:t>
            </a:r>
            <a:r>
              <a:rPr lang="en-US" sz="8800" b="1" dirty="0">
                <a:effectLst/>
                <a:latin typeface="Times New Roman" panose="02020603050405020304" pitchFamily="18" charset="0"/>
                <a:ea typeface="SimSun" panose="02010600030101010101" pitchFamily="2" charset="-122"/>
              </a:rPr>
              <a:t> Integration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1536700" y="1104900"/>
            <a:ext cx="11341100" cy="1551130"/>
          </a:xfrm>
          <a:prstGeom prst="rect">
            <a:avLst/>
          </a:prstGeom>
          <a:noFill/>
        </p:spPr>
        <p:txBody>
          <a:bodyPr wrap="square">
            <a:spAutoFit/>
          </a:bodyPr>
          <a:lstStyle/>
          <a:p>
            <a:pPr marR="0" lvl="0" rtl="0">
              <a:lnSpc>
                <a:spcPct val="115000"/>
              </a:lnSpc>
              <a:spcBef>
                <a:spcPts val="0"/>
              </a:spcBef>
              <a:spcAft>
                <a:spcPts val="1000"/>
              </a:spcAft>
            </a:pPr>
            <a:r>
              <a:rPr lang="en-US" sz="8800" b="1" dirty="0">
                <a:effectLst/>
                <a:latin typeface="Times New Roman" panose="02020603050405020304" pitchFamily="18" charset="0"/>
                <a:ea typeface="SimSun" panose="02010600030101010101" pitchFamily="2" charset="-122"/>
              </a:rPr>
              <a:t>Deployment</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12192000" y="-1333500"/>
            <a:ext cx="6477000" cy="64770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1143000" y="-342900"/>
            <a:ext cx="17983200" cy="1471557"/>
          </a:xfrm>
          <a:prstGeom prst="rect">
            <a:avLst/>
          </a:prstGeom>
        </p:spPr>
        <p:txBody>
          <a:bodyPr wrap="square" lIns="0" tIns="0" rIns="0" bIns="0" rtlCol="0" anchor="t">
            <a:spAutoFit/>
          </a:bodyPr>
          <a:lstStyle/>
          <a:p>
            <a:pPr algn="ctr">
              <a:lnSpc>
                <a:spcPts val="13299"/>
              </a:lnSpc>
              <a:tabLst>
                <a:tab pos="5537200" algn="l"/>
              </a:tabLst>
            </a:pPr>
            <a:r>
              <a:rPr lang="en-US" sz="5400" dirty="0" err="1">
                <a:solidFill>
                  <a:srgbClr val="FF8C00"/>
                </a:solidFill>
                <a:latin typeface="Sunday"/>
                <a:ea typeface="Sunday"/>
                <a:cs typeface="Sunday"/>
                <a:sym typeface="Sunday"/>
              </a:rPr>
              <a:t>Mlops</a:t>
            </a:r>
            <a:r>
              <a:rPr lang="en-US" sz="5400" dirty="0">
                <a:solidFill>
                  <a:srgbClr val="FF8C00"/>
                </a:solidFill>
                <a:latin typeface="Sunday"/>
                <a:ea typeface="Sunday"/>
                <a:cs typeface="Sunday"/>
                <a:sym typeface="Sunday"/>
              </a:rPr>
              <a:t>, deployment, and final presentation</a:t>
            </a:r>
          </a:p>
        </p:txBody>
      </p:sp>
      <p:sp>
        <p:nvSpPr>
          <p:cNvPr id="5" name="TextBox 4">
            <a:extLst>
              <a:ext uri="{FF2B5EF4-FFF2-40B4-BE49-F238E27FC236}">
                <a16:creationId xmlns:a16="http://schemas.microsoft.com/office/drawing/2014/main" id="{D3A542F4-DCCC-9FD7-0F60-5B1591CEF46B}"/>
              </a:ext>
            </a:extLst>
          </p:cNvPr>
          <p:cNvSpPr txBox="1"/>
          <p:nvPr/>
        </p:nvSpPr>
        <p:spPr>
          <a:xfrm>
            <a:off x="4572000" y="102979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dirty="0">
                <a:effectLst/>
                <a:latin typeface="Times New Roman" panose="02020603050405020304" pitchFamily="18" charset="0"/>
                <a:ea typeface="SimSun" panose="02010600030101010101" pitchFamily="2" charset="-122"/>
              </a:rPr>
              <a:t>Conclusion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8" name="Graphic 7" descr="Saturn with solid fill">
            <a:extLst>
              <a:ext uri="{FF2B5EF4-FFF2-40B4-BE49-F238E27FC236}">
                <a16:creationId xmlns:a16="http://schemas.microsoft.com/office/drawing/2014/main" id="{9362D7EA-5B57-2B20-0F7E-09DCD74DCD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10325100"/>
            <a:ext cx="1905000" cy="1905000"/>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C1AD27D0-4E56-AAF1-3B93-BAC34C3CF04B}"/>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9144000" y="3845326"/>
            <a:ext cx="8926703" cy="4569130"/>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B4779F2C-B2DC-E10F-A434-B541802AC7C3}"/>
              </a:ext>
            </a:extLst>
          </p:cNvPr>
          <p:cNvPicPr>
            <a:picLocks noChangeAspect="1"/>
          </p:cNvPicPr>
          <p:nvPr/>
        </p:nvPicPr>
        <p:blipFill rotWithShape="1">
          <a:blip r:embed="rId16">
            <a:extLst>
              <a:ext uri="{BEBA8EAE-BF5A-486C-A8C5-ECC9F3942E4B}">
                <a14:imgProps xmlns:a14="http://schemas.microsoft.com/office/drawing/2010/main">
                  <a14:imgLayer r:embed="rId17">
                    <a14:imgEffect>
                      <a14:sharpenSoften amount="25000"/>
                    </a14:imgEffect>
                  </a14:imgLayer>
                </a14:imgProps>
              </a:ext>
            </a:extLst>
          </a:blip>
          <a:srcRect t="10045" b="4581"/>
          <a:stretch/>
        </p:blipFill>
        <p:spPr bwMode="auto">
          <a:xfrm>
            <a:off x="30235" y="3390900"/>
            <a:ext cx="8931129" cy="490059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7613664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4584913" y="-8077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6520" y="22479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240030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dirty="0" err="1">
                <a:effectLst/>
                <a:latin typeface="Times New Roman" panose="02020603050405020304" pitchFamily="18" charset="0"/>
                <a:ea typeface="SimSun" panose="02010600030101010101" pitchFamily="2" charset="-122"/>
              </a:rPr>
              <a:t>MLflow</a:t>
            </a:r>
            <a:r>
              <a:rPr lang="en-US" sz="8800" b="1" dirty="0">
                <a:effectLst/>
                <a:latin typeface="Times New Roman" panose="02020603050405020304" pitchFamily="18" charset="0"/>
                <a:ea typeface="SimSun" panose="02010600030101010101" pitchFamily="2" charset="-122"/>
              </a:rPr>
              <a:t> Integration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476250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dirty="0">
                <a:effectLst/>
                <a:latin typeface="Times New Roman" panose="02020603050405020304" pitchFamily="18" charset="0"/>
                <a:ea typeface="SimSun" panose="02010600030101010101" pitchFamily="2" charset="-122"/>
              </a:rPr>
              <a:t>Deployment</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4686300"/>
            <a:ext cx="1905000" cy="19050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1143000" y="419100"/>
            <a:ext cx="17983200" cy="1471557"/>
          </a:xfrm>
          <a:prstGeom prst="rect">
            <a:avLst/>
          </a:prstGeom>
        </p:spPr>
        <p:txBody>
          <a:bodyPr wrap="square" lIns="0" tIns="0" rIns="0" bIns="0" rtlCol="0" anchor="t">
            <a:spAutoFit/>
          </a:bodyPr>
          <a:lstStyle/>
          <a:p>
            <a:pPr algn="ctr">
              <a:lnSpc>
                <a:spcPts val="13299"/>
              </a:lnSpc>
              <a:tabLst>
                <a:tab pos="5537200" algn="l"/>
              </a:tabLst>
            </a:pPr>
            <a:r>
              <a:rPr lang="en-US" sz="5400" dirty="0" err="1">
                <a:solidFill>
                  <a:srgbClr val="FF8C00"/>
                </a:solidFill>
                <a:latin typeface="Sunday"/>
                <a:ea typeface="Sunday"/>
                <a:cs typeface="Sunday"/>
                <a:sym typeface="Sunday"/>
              </a:rPr>
              <a:t>Mlops</a:t>
            </a:r>
            <a:r>
              <a:rPr lang="en-US" sz="5400" dirty="0">
                <a:solidFill>
                  <a:srgbClr val="FF8C00"/>
                </a:solidFill>
                <a:latin typeface="Sunday"/>
                <a:ea typeface="Sunday"/>
                <a:cs typeface="Sunday"/>
                <a:sym typeface="Sunday"/>
              </a:rPr>
              <a:t>, deployment, and final presentation</a:t>
            </a:r>
          </a:p>
        </p:txBody>
      </p:sp>
      <p:sp>
        <p:nvSpPr>
          <p:cNvPr id="5" name="TextBox 4">
            <a:extLst>
              <a:ext uri="{FF2B5EF4-FFF2-40B4-BE49-F238E27FC236}">
                <a16:creationId xmlns:a16="http://schemas.microsoft.com/office/drawing/2014/main" id="{D3A542F4-DCCC-9FD7-0F60-5B1591CEF46B}"/>
              </a:ext>
            </a:extLst>
          </p:cNvPr>
          <p:cNvSpPr txBox="1"/>
          <p:nvPr/>
        </p:nvSpPr>
        <p:spPr>
          <a:xfrm>
            <a:off x="4572000" y="73261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dirty="0">
                <a:effectLst/>
                <a:latin typeface="Times New Roman" panose="02020603050405020304" pitchFamily="18" charset="0"/>
                <a:ea typeface="SimSun" panose="02010600030101010101" pitchFamily="2" charset="-122"/>
              </a:rPr>
              <a:t>Conclusion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8" name="Graphic 7" descr="Saturn with solid fill">
            <a:extLst>
              <a:ext uri="{FF2B5EF4-FFF2-40B4-BE49-F238E27FC236}">
                <a16:creationId xmlns:a16="http://schemas.microsoft.com/office/drawing/2014/main" id="{9362D7EA-5B57-2B20-0F7E-09DCD74DCD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7200900"/>
            <a:ext cx="1905000" cy="1905000"/>
          </a:xfrm>
          <a:prstGeom prst="rect">
            <a:avLst/>
          </a:prstGeom>
        </p:spPr>
      </p:pic>
    </p:spTree>
    <p:extLst>
      <p:ext uri="{BB962C8B-B14F-4D97-AF65-F5344CB8AC3E}">
        <p14:creationId xmlns:p14="http://schemas.microsoft.com/office/powerpoint/2010/main" val="3169440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Saturn with solid fill">
            <a:extLst>
              <a:ext uri="{FF2B5EF4-FFF2-40B4-BE49-F238E27FC236}">
                <a16:creationId xmlns:a16="http://schemas.microsoft.com/office/drawing/2014/main" id="{9362D7EA-5B57-2B20-0F7E-09DCD74DCD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12725400" y="-1181100"/>
            <a:ext cx="5943600" cy="5943600"/>
          </a:xfrm>
          <a:prstGeom prst="rect">
            <a:avLst/>
          </a:prstGeom>
        </p:spPr>
      </p:pic>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5922775" y="-2331700"/>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36520" y="100965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1024890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dirty="0" err="1">
                <a:effectLst/>
                <a:latin typeface="Times New Roman" panose="02020603050405020304" pitchFamily="18" charset="0"/>
                <a:ea typeface="SimSun" panose="02010600030101010101" pitchFamily="2" charset="-122"/>
              </a:rPr>
              <a:t>MLflow</a:t>
            </a:r>
            <a:r>
              <a:rPr lang="en-US" sz="8800" b="1" dirty="0">
                <a:effectLst/>
                <a:latin typeface="Times New Roman" panose="02020603050405020304" pitchFamily="18" charset="0"/>
                <a:ea typeface="SimSun" panose="02010600030101010101" pitchFamily="2" charset="-122"/>
              </a:rPr>
              <a:t> Integration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102217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dirty="0">
                <a:effectLst/>
                <a:latin typeface="Times New Roman" panose="02020603050405020304" pitchFamily="18" charset="0"/>
                <a:ea typeface="SimSun" panose="02010600030101010101" pitchFamily="2" charset="-122"/>
              </a:rPr>
              <a:t>Deployment</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10096500"/>
            <a:ext cx="1905000" cy="19050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1143000" y="-366657"/>
            <a:ext cx="17983200" cy="1471557"/>
          </a:xfrm>
          <a:prstGeom prst="rect">
            <a:avLst/>
          </a:prstGeom>
        </p:spPr>
        <p:txBody>
          <a:bodyPr wrap="square" lIns="0" tIns="0" rIns="0" bIns="0" rtlCol="0" anchor="t">
            <a:spAutoFit/>
          </a:bodyPr>
          <a:lstStyle/>
          <a:p>
            <a:pPr algn="ctr">
              <a:lnSpc>
                <a:spcPts val="13299"/>
              </a:lnSpc>
              <a:tabLst>
                <a:tab pos="5537200" algn="l"/>
              </a:tabLst>
            </a:pPr>
            <a:r>
              <a:rPr lang="en-US" sz="5400" dirty="0" err="1">
                <a:solidFill>
                  <a:srgbClr val="FF8C00"/>
                </a:solidFill>
                <a:latin typeface="Sunday"/>
                <a:ea typeface="Sunday"/>
                <a:cs typeface="Sunday"/>
                <a:sym typeface="Sunday"/>
              </a:rPr>
              <a:t>Mlops</a:t>
            </a:r>
            <a:r>
              <a:rPr lang="en-US" sz="5400" dirty="0">
                <a:solidFill>
                  <a:srgbClr val="FF8C00"/>
                </a:solidFill>
                <a:latin typeface="Sunday"/>
                <a:ea typeface="Sunday"/>
                <a:cs typeface="Sunday"/>
                <a:sym typeface="Sunday"/>
              </a:rPr>
              <a:t>, deployment, and final presentation</a:t>
            </a:r>
          </a:p>
        </p:txBody>
      </p:sp>
      <p:sp>
        <p:nvSpPr>
          <p:cNvPr id="5" name="TextBox 4">
            <a:extLst>
              <a:ext uri="{FF2B5EF4-FFF2-40B4-BE49-F238E27FC236}">
                <a16:creationId xmlns:a16="http://schemas.microsoft.com/office/drawing/2014/main" id="{D3A542F4-DCCC-9FD7-0F60-5B1591CEF46B}"/>
              </a:ext>
            </a:extLst>
          </p:cNvPr>
          <p:cNvSpPr txBox="1"/>
          <p:nvPr/>
        </p:nvSpPr>
        <p:spPr>
          <a:xfrm>
            <a:off x="1447800" y="110490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dirty="0">
                <a:effectLst/>
                <a:latin typeface="Times New Roman" panose="02020603050405020304" pitchFamily="18" charset="0"/>
                <a:ea typeface="SimSun" panose="02010600030101010101" pitchFamily="2" charset="-122"/>
              </a:rPr>
              <a:t>Conclusion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2" name="TextBox 11">
            <a:extLst>
              <a:ext uri="{FF2B5EF4-FFF2-40B4-BE49-F238E27FC236}">
                <a16:creationId xmlns:a16="http://schemas.microsoft.com/office/drawing/2014/main" id="{1B8A9582-63C1-2278-F9E9-4456E4B111ED}"/>
              </a:ext>
            </a:extLst>
          </p:cNvPr>
          <p:cNvSpPr txBox="1"/>
          <p:nvPr/>
        </p:nvSpPr>
        <p:spPr>
          <a:xfrm>
            <a:off x="1371600" y="2933700"/>
            <a:ext cx="16306800" cy="5772158"/>
          </a:xfrm>
          <a:prstGeom prst="rect">
            <a:avLst/>
          </a:prstGeom>
          <a:noFill/>
        </p:spPr>
        <p:txBody>
          <a:bodyPr wrap="square">
            <a:spAutoFit/>
          </a:bodyPr>
          <a:lstStyle/>
          <a:p>
            <a:pPr marL="342900" marR="0" lvl="0" indent="-342900">
              <a:lnSpc>
                <a:spcPct val="115000"/>
              </a:lnSpc>
              <a:spcBef>
                <a:spcPts val="0"/>
              </a:spcBef>
              <a:spcAft>
                <a:spcPts val="1000"/>
              </a:spcAft>
              <a:buSzPts val="1000"/>
              <a:buFont typeface="Symbol" panose="05050102010706020507" pitchFamily="18" charset="2"/>
              <a:buChar char=""/>
              <a:tabLst>
                <a:tab pos="457200" algn="l"/>
              </a:tabLst>
            </a:pPr>
            <a:r>
              <a:rPr lang="en-US" sz="4000" dirty="0">
                <a:effectLst/>
                <a:latin typeface="Times New Roman" panose="02020603050405020304" pitchFamily="18" charset="0"/>
                <a:ea typeface="SimSun" panose="02010600030101010101" pitchFamily="2" charset="-122"/>
                <a:cs typeface="Times New Roman" panose="02020603050405020304" pitchFamily="18" charset="0"/>
              </a:rPr>
              <a:t>Summary of the project outcomes:</a:t>
            </a:r>
            <a:endParaRPr lang="en-US" sz="4000" dirty="0">
              <a:effectLst/>
              <a:latin typeface="Calibri" panose="020F0502020204030204" pitchFamily="34" charset="0"/>
              <a:ea typeface="SimSun" panose="02010600030101010101" pitchFamily="2" charset="-122"/>
              <a:cs typeface="Times New Roman" panose="02020603050405020304" pitchFamily="18" charset="0"/>
            </a:endParaRP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4000" dirty="0">
                <a:effectLst/>
                <a:latin typeface="Times New Roman" panose="02020603050405020304" pitchFamily="18" charset="0"/>
                <a:ea typeface="SimSun" panose="02010600030101010101" pitchFamily="2" charset="-122"/>
                <a:cs typeface="Times New Roman" panose="02020603050405020304" pitchFamily="18" charset="0"/>
              </a:rPr>
              <a:t>Successfully built a model to predict </a:t>
            </a:r>
            <a:r>
              <a:rPr lang="en-US" sz="4000" dirty="0" err="1">
                <a:effectLst/>
                <a:latin typeface="Times New Roman" panose="02020603050405020304" pitchFamily="18" charset="0"/>
                <a:ea typeface="SimSun" panose="02010600030101010101" pitchFamily="2" charset="-122"/>
                <a:cs typeface="Times New Roman" panose="02020603050405020304" pitchFamily="18" charset="0"/>
              </a:rPr>
              <a:t>SpaceY</a:t>
            </a:r>
            <a:r>
              <a:rPr lang="en-US" sz="4000" dirty="0">
                <a:effectLst/>
                <a:latin typeface="Times New Roman" panose="02020603050405020304" pitchFamily="18" charset="0"/>
                <a:ea typeface="SimSun" panose="02010600030101010101" pitchFamily="2" charset="-122"/>
                <a:cs typeface="Times New Roman" panose="02020603050405020304" pitchFamily="18" charset="0"/>
              </a:rPr>
              <a:t> landing success.</a:t>
            </a:r>
            <a:endParaRPr lang="en-US" sz="4000" dirty="0">
              <a:effectLst/>
              <a:latin typeface="Calibri" panose="020F0502020204030204" pitchFamily="34" charset="0"/>
              <a:ea typeface="SimSun" panose="02010600030101010101" pitchFamily="2" charset="-122"/>
              <a:cs typeface="Times New Roman" panose="02020603050405020304" pitchFamily="18" charset="0"/>
            </a:endParaRP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4000" dirty="0">
                <a:effectLst/>
                <a:latin typeface="Times New Roman" panose="02020603050405020304" pitchFamily="18" charset="0"/>
                <a:ea typeface="SimSun" panose="02010600030101010101" pitchFamily="2" charset="-122"/>
                <a:cs typeface="Times New Roman" panose="02020603050405020304" pitchFamily="18" charset="0"/>
              </a:rPr>
              <a:t>Optimized with </a:t>
            </a:r>
            <a:r>
              <a:rPr lang="en-US" sz="4000" dirty="0" err="1">
                <a:effectLst/>
                <a:latin typeface="Times New Roman" panose="02020603050405020304" pitchFamily="18" charset="0"/>
                <a:ea typeface="SimSun" panose="02010600030101010101" pitchFamily="2" charset="-122"/>
                <a:cs typeface="Times New Roman" panose="02020603050405020304" pitchFamily="18" charset="0"/>
              </a:rPr>
              <a:t>GridSearchCV</a:t>
            </a:r>
            <a:r>
              <a:rPr lang="en-US" sz="4000" dirty="0">
                <a:effectLst/>
                <a:latin typeface="Times New Roman" panose="02020603050405020304" pitchFamily="18" charset="0"/>
                <a:ea typeface="SimSun" panose="02010600030101010101" pitchFamily="2" charset="-122"/>
                <a:cs typeface="Times New Roman" panose="02020603050405020304" pitchFamily="18" charset="0"/>
              </a:rPr>
              <a:t> and tracked with </a:t>
            </a:r>
            <a:r>
              <a:rPr lang="en-US" sz="4000" dirty="0" err="1">
                <a:effectLst/>
                <a:latin typeface="Times New Roman" panose="02020603050405020304" pitchFamily="18" charset="0"/>
                <a:ea typeface="SimSun" panose="02010600030101010101" pitchFamily="2" charset="-122"/>
                <a:cs typeface="Times New Roman" panose="02020603050405020304" pitchFamily="18" charset="0"/>
              </a:rPr>
              <a:t>MLflow</a:t>
            </a:r>
            <a:r>
              <a:rPr lang="en-US" sz="40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4000" dirty="0">
              <a:effectLst/>
              <a:latin typeface="Calibri" panose="020F0502020204030204" pitchFamily="34" charset="0"/>
              <a:ea typeface="SimSun" panose="02010600030101010101" pitchFamily="2" charset="-122"/>
              <a:cs typeface="Times New Roman" panose="02020603050405020304" pitchFamily="18" charset="0"/>
            </a:endParaRP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4000" dirty="0">
                <a:effectLst/>
                <a:latin typeface="Times New Roman" panose="02020603050405020304" pitchFamily="18" charset="0"/>
                <a:ea typeface="SimSun" panose="02010600030101010101" pitchFamily="2" charset="-122"/>
                <a:cs typeface="Times New Roman" panose="02020603050405020304" pitchFamily="18" charset="0"/>
              </a:rPr>
              <a:t>Deployed using </a:t>
            </a:r>
            <a:r>
              <a:rPr lang="en-US" sz="4000" dirty="0" err="1">
                <a:effectLst/>
                <a:latin typeface="Times New Roman" panose="02020603050405020304" pitchFamily="18" charset="0"/>
                <a:ea typeface="SimSun" panose="02010600030101010101" pitchFamily="2" charset="-122"/>
                <a:cs typeface="Times New Roman" panose="02020603050405020304" pitchFamily="18" charset="0"/>
              </a:rPr>
              <a:t>Gradio</a:t>
            </a:r>
            <a:r>
              <a:rPr lang="en-US" sz="4000" dirty="0">
                <a:effectLst/>
                <a:latin typeface="Times New Roman" panose="02020603050405020304" pitchFamily="18" charset="0"/>
                <a:ea typeface="SimSun" panose="02010600030101010101" pitchFamily="2" charset="-122"/>
                <a:cs typeface="Times New Roman" panose="02020603050405020304" pitchFamily="18" charset="0"/>
              </a:rPr>
              <a:t> for public interaction.</a:t>
            </a:r>
            <a:endParaRPr lang="en-US" sz="40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15000"/>
              </a:lnSpc>
              <a:spcBef>
                <a:spcPts val="0"/>
              </a:spcBef>
              <a:spcAft>
                <a:spcPts val="1000"/>
              </a:spcAft>
              <a:buSzPts val="1000"/>
              <a:buFont typeface="Symbol" panose="05050102010706020507" pitchFamily="18" charset="2"/>
              <a:buChar char=""/>
              <a:tabLst>
                <a:tab pos="457200" algn="l"/>
              </a:tabLst>
            </a:pPr>
            <a:r>
              <a:rPr lang="en-US" sz="4000" b="1" dirty="0">
                <a:effectLst/>
                <a:latin typeface="Times New Roman" panose="02020603050405020304" pitchFamily="18" charset="0"/>
                <a:ea typeface="SimSun" panose="02010600030101010101" pitchFamily="2" charset="-122"/>
                <a:cs typeface="Times New Roman" panose="02020603050405020304" pitchFamily="18" charset="0"/>
              </a:rPr>
              <a:t>Future Improvements</a:t>
            </a:r>
            <a:r>
              <a:rPr lang="en-US" sz="40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4000" dirty="0">
              <a:effectLst/>
              <a:latin typeface="Calibri" panose="020F0502020204030204" pitchFamily="34" charset="0"/>
              <a:ea typeface="SimSun" panose="02010600030101010101" pitchFamily="2" charset="-122"/>
              <a:cs typeface="Times New Roman" panose="02020603050405020304" pitchFamily="18" charset="0"/>
            </a:endParaRP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4000" dirty="0">
                <a:effectLst/>
                <a:latin typeface="Times New Roman" panose="02020603050405020304" pitchFamily="18" charset="0"/>
                <a:ea typeface="SimSun" panose="02010600030101010101" pitchFamily="2" charset="-122"/>
                <a:cs typeface="Times New Roman" panose="02020603050405020304" pitchFamily="18" charset="0"/>
              </a:rPr>
              <a:t>More advanced models .</a:t>
            </a:r>
            <a:endParaRPr lang="en-US" sz="4000" dirty="0">
              <a:effectLst/>
              <a:latin typeface="Calibri" panose="020F0502020204030204" pitchFamily="34" charset="0"/>
              <a:ea typeface="SimSun" panose="02010600030101010101" pitchFamily="2" charset="-122"/>
              <a:cs typeface="Times New Roman" panose="02020603050405020304" pitchFamily="18" charset="0"/>
            </a:endParaRP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4000" dirty="0">
                <a:effectLst/>
                <a:latin typeface="Times New Roman" panose="02020603050405020304" pitchFamily="18" charset="0"/>
                <a:ea typeface="SimSun" panose="02010600030101010101" pitchFamily="2" charset="-122"/>
                <a:cs typeface="Times New Roman" panose="02020603050405020304" pitchFamily="18" charset="0"/>
              </a:rPr>
              <a:t>Collect more recent data to improve prediction accuracy.</a:t>
            </a:r>
            <a:endParaRPr lang="en-US" sz="40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0066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Saturn with solid fill">
            <a:extLst>
              <a:ext uri="{FF2B5EF4-FFF2-40B4-BE49-F238E27FC236}">
                <a16:creationId xmlns:a16="http://schemas.microsoft.com/office/drawing/2014/main" id="{9362D7EA-5B57-2B20-0F7E-09DCD74DCD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12725400" y="-1181100"/>
            <a:ext cx="5943600" cy="5943600"/>
          </a:xfrm>
          <a:prstGeom prst="rect">
            <a:avLst/>
          </a:prstGeom>
        </p:spPr>
      </p:pic>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9289498">
            <a:off x="-53467" y="474207"/>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ar-EG"/>
          </a:p>
        </p:txBody>
      </p:sp>
      <p:pic>
        <p:nvPicPr>
          <p:cNvPr id="4" name="Graphic 3" descr="Saturn with solid fill">
            <a:extLst>
              <a:ext uri="{FF2B5EF4-FFF2-40B4-BE49-F238E27FC236}">
                <a16:creationId xmlns:a16="http://schemas.microsoft.com/office/drawing/2014/main" id="{A652550F-332F-A27E-354D-5D92151EBD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36520" y="10096500"/>
            <a:ext cx="1905000" cy="1905000"/>
          </a:xfrm>
          <a:prstGeom prst="rect">
            <a:avLst/>
          </a:prstGeom>
        </p:spPr>
      </p:pic>
      <p:sp>
        <p:nvSpPr>
          <p:cNvPr id="7" name="TextBox 6">
            <a:extLst>
              <a:ext uri="{FF2B5EF4-FFF2-40B4-BE49-F238E27FC236}">
                <a16:creationId xmlns:a16="http://schemas.microsoft.com/office/drawing/2014/main" id="{052F0E5C-019B-B89D-A9DC-45F7058A1129}"/>
              </a:ext>
            </a:extLst>
          </p:cNvPr>
          <p:cNvSpPr txBox="1"/>
          <p:nvPr/>
        </p:nvSpPr>
        <p:spPr>
          <a:xfrm>
            <a:off x="4602480" y="1024890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dirty="0" err="1">
                <a:effectLst/>
                <a:latin typeface="Times New Roman" panose="02020603050405020304" pitchFamily="18" charset="0"/>
                <a:ea typeface="SimSun" panose="02010600030101010101" pitchFamily="2" charset="-122"/>
              </a:rPr>
              <a:t>MLflow</a:t>
            </a:r>
            <a:r>
              <a:rPr lang="en-US" sz="8800" b="1" dirty="0">
                <a:effectLst/>
                <a:latin typeface="Times New Roman" panose="02020603050405020304" pitchFamily="18" charset="0"/>
                <a:ea typeface="SimSun" panose="02010600030101010101" pitchFamily="2" charset="-122"/>
              </a:rPr>
              <a:t> Integration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C14D7E2A-CA92-BA45-F33E-F1A9529A0367}"/>
              </a:ext>
            </a:extLst>
          </p:cNvPr>
          <p:cNvSpPr txBox="1"/>
          <p:nvPr/>
        </p:nvSpPr>
        <p:spPr>
          <a:xfrm>
            <a:off x="4572000" y="1022177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dirty="0">
                <a:effectLst/>
                <a:latin typeface="Times New Roman" panose="02020603050405020304" pitchFamily="18" charset="0"/>
                <a:ea typeface="SimSun" panose="02010600030101010101" pitchFamily="2" charset="-122"/>
              </a:rPr>
              <a:t>Deployment</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F94EC0E0-DD78-0BB7-3F18-4D9F9B0D3A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10096500"/>
            <a:ext cx="1905000" cy="1905000"/>
          </a:xfrm>
          <a:prstGeom prst="rect">
            <a:avLst/>
          </a:prstGeom>
        </p:spPr>
      </p:pic>
      <p:sp>
        <p:nvSpPr>
          <p:cNvPr id="3" name="TextBox 19">
            <a:extLst>
              <a:ext uri="{FF2B5EF4-FFF2-40B4-BE49-F238E27FC236}">
                <a16:creationId xmlns:a16="http://schemas.microsoft.com/office/drawing/2014/main" id="{6197B096-3107-6FC7-E10A-C3E599DEDE9A}"/>
              </a:ext>
            </a:extLst>
          </p:cNvPr>
          <p:cNvSpPr txBox="1"/>
          <p:nvPr/>
        </p:nvSpPr>
        <p:spPr>
          <a:xfrm>
            <a:off x="152400" y="4350014"/>
            <a:ext cx="17983200" cy="1586973"/>
          </a:xfrm>
          <a:prstGeom prst="rect">
            <a:avLst/>
          </a:prstGeom>
        </p:spPr>
        <p:txBody>
          <a:bodyPr wrap="square" lIns="0" tIns="0" rIns="0" bIns="0" rtlCol="0" anchor="t">
            <a:spAutoFit/>
          </a:bodyPr>
          <a:lstStyle/>
          <a:p>
            <a:pPr algn="ctr">
              <a:lnSpc>
                <a:spcPts val="13299"/>
              </a:lnSpc>
              <a:tabLst>
                <a:tab pos="5537200" algn="l"/>
              </a:tabLst>
            </a:pPr>
            <a:r>
              <a:rPr lang="en-US" sz="9600" dirty="0">
                <a:solidFill>
                  <a:srgbClr val="FF8C00"/>
                </a:solidFill>
                <a:latin typeface="Sunday"/>
                <a:ea typeface="Sunday"/>
                <a:cs typeface="Sunday"/>
                <a:sym typeface="Sunday"/>
              </a:rPr>
              <a:t>Thank you</a:t>
            </a:r>
          </a:p>
        </p:txBody>
      </p:sp>
      <p:sp>
        <p:nvSpPr>
          <p:cNvPr id="11" name="Freeform 6">
            <a:extLst>
              <a:ext uri="{FF2B5EF4-FFF2-40B4-BE49-F238E27FC236}">
                <a16:creationId xmlns:a16="http://schemas.microsoft.com/office/drawing/2014/main" id="{0A1F4424-CC36-28EF-8510-89B6A2FF778F}"/>
              </a:ext>
            </a:extLst>
          </p:cNvPr>
          <p:cNvSpPr/>
          <p:nvPr/>
        </p:nvSpPr>
        <p:spPr>
          <a:xfrm rot="7984655">
            <a:off x="-1515750" y="-6321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dirty="0"/>
          </a:p>
        </p:txBody>
      </p:sp>
      <p:sp>
        <p:nvSpPr>
          <p:cNvPr id="13" name="Freeform 2">
            <a:extLst>
              <a:ext uri="{FF2B5EF4-FFF2-40B4-BE49-F238E27FC236}">
                <a16:creationId xmlns:a16="http://schemas.microsoft.com/office/drawing/2014/main" id="{1F92516F-7483-6A51-A4CE-D5E3BF95B324}"/>
              </a:ext>
            </a:extLst>
          </p:cNvPr>
          <p:cNvSpPr/>
          <p:nvPr/>
        </p:nvSpPr>
        <p:spPr>
          <a:xfrm rot="11462140">
            <a:off x="5182733" y="-536016"/>
            <a:ext cx="7963598" cy="4424831"/>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dirty="0"/>
          </a:p>
        </p:txBody>
      </p:sp>
      <p:pic>
        <p:nvPicPr>
          <p:cNvPr id="15" name="Graphic 14" descr="Rocket outline">
            <a:extLst>
              <a:ext uri="{FF2B5EF4-FFF2-40B4-BE49-F238E27FC236}">
                <a16:creationId xmlns:a16="http://schemas.microsoft.com/office/drawing/2014/main" id="{9D6805FE-3CF7-3B99-3370-CCF96EEFA64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2777496">
            <a:off x="4602012" y="1546391"/>
            <a:ext cx="7509944" cy="7509944"/>
          </a:xfrm>
          <a:prstGeom prst="rect">
            <a:avLst/>
          </a:prstGeom>
        </p:spPr>
      </p:pic>
    </p:spTree>
    <p:extLst>
      <p:ext uri="{BB962C8B-B14F-4D97-AF65-F5344CB8AC3E}">
        <p14:creationId xmlns:p14="http://schemas.microsoft.com/office/powerpoint/2010/main" val="40915940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nodeType="withEffect">
                                  <p:stCondLst>
                                    <p:cond delay="0"/>
                                  </p:stCondLst>
                                  <p:childTnLst>
                                    <p:animScale>
                                      <p:cBhvr>
                                        <p:cTn id="6" dur="2000" fill="hold"/>
                                        <p:tgtEl>
                                          <p:spTgt spid="1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4737313" y="-121899"/>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sp>
        <p:nvSpPr>
          <p:cNvPr id="3" name="TextBox 19">
            <a:extLst>
              <a:ext uri="{FF2B5EF4-FFF2-40B4-BE49-F238E27FC236}">
                <a16:creationId xmlns:a16="http://schemas.microsoft.com/office/drawing/2014/main" id="{0BF8B854-9016-6E8B-782B-F3CB33CBDB39}"/>
              </a:ext>
            </a:extLst>
          </p:cNvPr>
          <p:cNvSpPr txBox="1"/>
          <p:nvPr/>
        </p:nvSpPr>
        <p:spPr>
          <a:xfrm>
            <a:off x="685800" y="342900"/>
            <a:ext cx="9982200" cy="1583767"/>
          </a:xfrm>
          <a:prstGeom prst="rect">
            <a:avLst/>
          </a:prstGeom>
        </p:spPr>
        <p:txBody>
          <a:bodyPr wrap="square" lIns="0" tIns="0" rIns="0" bIns="0" rtlCol="0" anchor="t">
            <a:spAutoFit/>
          </a:bodyPr>
          <a:lstStyle/>
          <a:p>
            <a:pPr>
              <a:lnSpc>
                <a:spcPts val="13299"/>
              </a:lnSpc>
            </a:pPr>
            <a:r>
              <a:rPr lang="en-US" sz="9499" dirty="0">
                <a:solidFill>
                  <a:srgbClr val="FF8C00"/>
                </a:solidFill>
                <a:latin typeface="Sunday"/>
                <a:ea typeface="Sunday"/>
                <a:cs typeface="Sunday"/>
                <a:sym typeface="Sunday"/>
              </a:rPr>
              <a:t>Ahmed </a:t>
            </a:r>
            <a:r>
              <a:rPr lang="en-US" sz="9499" dirty="0" err="1">
                <a:solidFill>
                  <a:srgbClr val="FF8C00"/>
                </a:solidFill>
                <a:latin typeface="Sunday"/>
                <a:ea typeface="Sunday"/>
                <a:cs typeface="Sunday"/>
                <a:sym typeface="Sunday"/>
              </a:rPr>
              <a:t>nagy</a:t>
            </a:r>
            <a:endParaRPr lang="en-US" sz="9499" dirty="0">
              <a:solidFill>
                <a:srgbClr val="FF8C00"/>
              </a:solidFill>
              <a:latin typeface="Sunday"/>
              <a:ea typeface="Sunday"/>
              <a:cs typeface="Sunday"/>
              <a:sym typeface="Sunday"/>
            </a:endParaRPr>
          </a:p>
        </p:txBody>
      </p:sp>
      <p:pic>
        <p:nvPicPr>
          <p:cNvPr id="4" name="Graphic 3" descr="Saturn with solid fill">
            <a:extLst>
              <a:ext uri="{FF2B5EF4-FFF2-40B4-BE49-F238E27FC236}">
                <a16:creationId xmlns:a16="http://schemas.microsoft.com/office/drawing/2014/main" id="{D9E94163-C023-DBA9-3108-DE8F028F870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6520" y="3390900"/>
            <a:ext cx="1905000" cy="1905000"/>
          </a:xfrm>
          <a:prstGeom prst="rect">
            <a:avLst/>
          </a:prstGeom>
        </p:spPr>
      </p:pic>
      <p:sp>
        <p:nvSpPr>
          <p:cNvPr id="5" name="TextBox 4">
            <a:extLst>
              <a:ext uri="{FF2B5EF4-FFF2-40B4-BE49-F238E27FC236}">
                <a16:creationId xmlns:a16="http://schemas.microsoft.com/office/drawing/2014/main" id="{78C789CD-4762-DD14-314F-F33969D6C161}"/>
              </a:ext>
            </a:extLst>
          </p:cNvPr>
          <p:cNvSpPr txBox="1"/>
          <p:nvPr/>
        </p:nvSpPr>
        <p:spPr>
          <a:xfrm>
            <a:off x="4602480" y="3543300"/>
            <a:ext cx="11950700" cy="1551130"/>
          </a:xfrm>
          <a:prstGeom prst="rect">
            <a:avLst/>
          </a:prstGeom>
          <a:noFill/>
        </p:spPr>
        <p:txBody>
          <a:bodyPr wrap="square">
            <a:spAutoFit/>
          </a:bodyPr>
          <a:lstStyle/>
          <a:p>
            <a:pPr marR="0" lv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t>
            </a:r>
            <a:r>
              <a:rPr lang="en-US" sz="8800" b="1" i="1" dirty="0">
                <a:latin typeface="Times New Roman" panose="02020603050405020304" pitchFamily="18" charset="0"/>
                <a:ea typeface="SimSun" panose="02010600030101010101" pitchFamily="2" charset="-122"/>
                <a:cs typeface="Times New Roman" panose="02020603050405020304" pitchFamily="18" charset="0"/>
              </a:rPr>
              <a:t>Cleaning</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7" name="TextBox 6">
            <a:extLst>
              <a:ext uri="{FF2B5EF4-FFF2-40B4-BE49-F238E27FC236}">
                <a16:creationId xmlns:a16="http://schemas.microsoft.com/office/drawing/2014/main" id="{98192D8E-DFA8-6A2E-4934-181F1D41A021}"/>
              </a:ext>
            </a:extLst>
          </p:cNvPr>
          <p:cNvSpPr txBox="1"/>
          <p:nvPr/>
        </p:nvSpPr>
        <p:spPr>
          <a:xfrm>
            <a:off x="4572000" y="590550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Data Analysis</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8" name="Graphic 7" descr="Saturn with solid fill">
            <a:extLst>
              <a:ext uri="{FF2B5EF4-FFF2-40B4-BE49-F238E27FC236}">
                <a16:creationId xmlns:a16="http://schemas.microsoft.com/office/drawing/2014/main" id="{2218E309-6A5F-86E5-E685-3B0A74DF916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5829300"/>
            <a:ext cx="1905000" cy="1905000"/>
          </a:xfrm>
          <a:prstGeom prst="rect">
            <a:avLst/>
          </a:prstGeom>
        </p:spPr>
      </p:pic>
    </p:spTree>
    <p:extLst>
      <p:ext uri="{BB962C8B-B14F-4D97-AF65-F5344CB8AC3E}">
        <p14:creationId xmlns:p14="http://schemas.microsoft.com/office/powerpoint/2010/main" val="2503734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4737313" y="-121899"/>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sp>
        <p:nvSpPr>
          <p:cNvPr id="3" name="TextBox 19">
            <a:extLst>
              <a:ext uri="{FF2B5EF4-FFF2-40B4-BE49-F238E27FC236}">
                <a16:creationId xmlns:a16="http://schemas.microsoft.com/office/drawing/2014/main" id="{0BF8B854-9016-6E8B-782B-F3CB33CBDB39}"/>
              </a:ext>
            </a:extLst>
          </p:cNvPr>
          <p:cNvSpPr txBox="1"/>
          <p:nvPr/>
        </p:nvSpPr>
        <p:spPr>
          <a:xfrm>
            <a:off x="685800" y="342900"/>
            <a:ext cx="9982200" cy="1583767"/>
          </a:xfrm>
          <a:prstGeom prst="rect">
            <a:avLst/>
          </a:prstGeom>
        </p:spPr>
        <p:txBody>
          <a:bodyPr wrap="square" lIns="0" tIns="0" rIns="0" bIns="0" rtlCol="0" anchor="t">
            <a:spAutoFit/>
          </a:bodyPr>
          <a:lstStyle/>
          <a:p>
            <a:pPr>
              <a:lnSpc>
                <a:spcPts val="13299"/>
              </a:lnSpc>
            </a:pPr>
            <a:r>
              <a:rPr lang="en-US" sz="9499" dirty="0" err="1">
                <a:solidFill>
                  <a:srgbClr val="FF8C00"/>
                </a:solidFill>
                <a:latin typeface="Sunday"/>
                <a:ea typeface="Sunday"/>
                <a:cs typeface="Sunday"/>
                <a:sym typeface="Sunday"/>
              </a:rPr>
              <a:t>Awwab</a:t>
            </a:r>
            <a:r>
              <a:rPr lang="en-US" sz="9499" dirty="0">
                <a:solidFill>
                  <a:srgbClr val="FF8C00"/>
                </a:solidFill>
                <a:latin typeface="Sunday"/>
                <a:ea typeface="Sunday"/>
                <a:cs typeface="Sunday"/>
                <a:sym typeface="Sunday"/>
              </a:rPr>
              <a:t> </a:t>
            </a:r>
            <a:r>
              <a:rPr lang="en-US" sz="9499" dirty="0" err="1">
                <a:solidFill>
                  <a:srgbClr val="FF8C00"/>
                </a:solidFill>
                <a:latin typeface="Sunday"/>
                <a:ea typeface="Sunday"/>
                <a:cs typeface="Sunday"/>
                <a:sym typeface="Sunday"/>
              </a:rPr>
              <a:t>khalil</a:t>
            </a:r>
            <a:endParaRPr lang="en-US" sz="9499" dirty="0">
              <a:solidFill>
                <a:srgbClr val="FF8C00"/>
              </a:solidFill>
              <a:latin typeface="Sunday"/>
              <a:ea typeface="Sunday"/>
              <a:cs typeface="Sunday"/>
              <a:sym typeface="Sunday"/>
            </a:endParaRPr>
          </a:p>
        </p:txBody>
      </p:sp>
      <p:sp>
        <p:nvSpPr>
          <p:cNvPr id="7" name="TextBox 6">
            <a:extLst>
              <a:ext uri="{FF2B5EF4-FFF2-40B4-BE49-F238E27FC236}">
                <a16:creationId xmlns:a16="http://schemas.microsoft.com/office/drawing/2014/main" id="{CA911DE9-B1F4-25F7-F89F-8D0C6FA5B308}"/>
              </a:ext>
            </a:extLst>
          </p:cNvPr>
          <p:cNvSpPr txBox="1"/>
          <p:nvPr/>
        </p:nvSpPr>
        <p:spPr>
          <a:xfrm>
            <a:off x="3733800" y="2976550"/>
            <a:ext cx="14020800" cy="1285865"/>
          </a:xfrm>
          <a:prstGeom prst="rect">
            <a:avLst/>
          </a:prstGeom>
          <a:noFill/>
        </p:spPr>
        <p:txBody>
          <a:bodyPr wrap="square">
            <a:spAutoFit/>
          </a:bodyPr>
          <a:lstStyle/>
          <a:p>
            <a:pPr marR="0" lvl="0" rtl="0">
              <a:lnSpc>
                <a:spcPct val="115000"/>
              </a:lnSpc>
              <a:spcBef>
                <a:spcPts val="0"/>
              </a:spcBef>
              <a:spcAft>
                <a:spcPts val="1000"/>
              </a:spcAft>
            </a:pPr>
            <a:r>
              <a:rPr lang="en-US" sz="7200" b="1" i="1" dirty="0">
                <a:effectLst/>
                <a:latin typeface="Times New Roman" panose="02020603050405020304" pitchFamily="18" charset="0"/>
                <a:ea typeface="SimSun" panose="02010600030101010101" pitchFamily="2" charset="-122"/>
                <a:cs typeface="Times New Roman" panose="02020603050405020304" pitchFamily="18" charset="0"/>
              </a:rPr>
              <a:t>Data V</a:t>
            </a:r>
            <a:r>
              <a:rPr lang="en-US" sz="7200" b="1" i="1" dirty="0">
                <a:latin typeface="Times New Roman" panose="02020603050405020304" pitchFamily="18" charset="0"/>
                <a:ea typeface="SimSun" panose="02010600030101010101" pitchFamily="2" charset="-122"/>
                <a:cs typeface="Times New Roman" panose="02020603050405020304" pitchFamily="18" charset="0"/>
              </a:rPr>
              <a:t>isualization Using Python</a:t>
            </a:r>
            <a:endParaRPr lang="en-US" sz="72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8" name="Graphic 7" descr="Saturn with solid fill">
            <a:extLst>
              <a:ext uri="{FF2B5EF4-FFF2-40B4-BE49-F238E27FC236}">
                <a16:creationId xmlns:a16="http://schemas.microsoft.com/office/drawing/2014/main" id="{5E6ABDF6-5FDF-E833-586F-2C166D76A1E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52600" y="2900350"/>
            <a:ext cx="1905000" cy="1905000"/>
          </a:xfrm>
          <a:prstGeom prst="rect">
            <a:avLst/>
          </a:prstGeom>
        </p:spPr>
      </p:pic>
      <p:sp>
        <p:nvSpPr>
          <p:cNvPr id="9" name="TextBox 8">
            <a:extLst>
              <a:ext uri="{FF2B5EF4-FFF2-40B4-BE49-F238E27FC236}">
                <a16:creationId xmlns:a16="http://schemas.microsoft.com/office/drawing/2014/main" id="{23B0A238-5C91-8681-1500-D3AC61BA7649}"/>
              </a:ext>
            </a:extLst>
          </p:cNvPr>
          <p:cNvSpPr txBox="1"/>
          <p:nvPr/>
        </p:nvSpPr>
        <p:spPr>
          <a:xfrm>
            <a:off x="3810000" y="5540220"/>
            <a:ext cx="13487400" cy="1285865"/>
          </a:xfrm>
          <a:prstGeom prst="rect">
            <a:avLst/>
          </a:prstGeom>
          <a:noFill/>
        </p:spPr>
        <p:txBody>
          <a:bodyPr wrap="square">
            <a:spAutoFit/>
          </a:bodyPr>
          <a:lstStyle/>
          <a:p>
            <a:pPr marR="0" lvl="0" rtl="0">
              <a:lnSpc>
                <a:spcPct val="115000"/>
              </a:lnSpc>
              <a:spcBef>
                <a:spcPts val="0"/>
              </a:spcBef>
              <a:spcAft>
                <a:spcPts val="1000"/>
              </a:spcAft>
            </a:pPr>
            <a:r>
              <a:rPr lang="en-US" sz="7200" b="1" i="1" dirty="0">
                <a:effectLst/>
                <a:latin typeface="Times New Roman" panose="02020603050405020304" pitchFamily="18" charset="0"/>
                <a:ea typeface="SimSun" panose="02010600030101010101" pitchFamily="2" charset="-122"/>
                <a:cs typeface="Times New Roman" panose="02020603050405020304" pitchFamily="18" charset="0"/>
              </a:rPr>
              <a:t>Data V</a:t>
            </a:r>
            <a:r>
              <a:rPr lang="en-US" sz="7200" b="1" i="1" dirty="0">
                <a:latin typeface="Times New Roman" panose="02020603050405020304" pitchFamily="18" charset="0"/>
                <a:ea typeface="SimSun" panose="02010600030101010101" pitchFamily="2" charset="-122"/>
                <a:cs typeface="Times New Roman" panose="02020603050405020304" pitchFamily="18" charset="0"/>
              </a:rPr>
              <a:t>isualization Using Power BI</a:t>
            </a:r>
            <a:endParaRPr lang="en-US" sz="72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 name="Graphic 9" descr="Saturn with solid fill">
            <a:extLst>
              <a:ext uri="{FF2B5EF4-FFF2-40B4-BE49-F238E27FC236}">
                <a16:creationId xmlns:a16="http://schemas.microsoft.com/office/drawing/2014/main" id="{7DCEF3B1-1C52-C245-5212-90A39BA1926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52600" y="5414950"/>
            <a:ext cx="1905000" cy="1905000"/>
          </a:xfrm>
          <a:prstGeom prst="rect">
            <a:avLst/>
          </a:prstGeom>
        </p:spPr>
      </p:pic>
    </p:spTree>
    <p:extLst>
      <p:ext uri="{BB962C8B-B14F-4D97-AF65-F5344CB8AC3E}">
        <p14:creationId xmlns:p14="http://schemas.microsoft.com/office/powerpoint/2010/main" val="2976397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9106">
            <a:off x="12232549" y="5827022"/>
            <a:ext cx="7403614" cy="4195306"/>
          </a:xfrm>
          <a:custGeom>
            <a:avLst/>
            <a:gdLst/>
            <a:ahLst/>
            <a:cxnLst/>
            <a:rect l="l" t="t" r="r" b="b"/>
            <a:pathLst>
              <a:path w="10069686" h="6494948">
                <a:moveTo>
                  <a:pt x="0" y="0"/>
                </a:moveTo>
                <a:lnTo>
                  <a:pt x="10069686" y="0"/>
                </a:lnTo>
                <a:lnTo>
                  <a:pt x="10069686"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6" name="Freeform 6"/>
          <p:cNvSpPr/>
          <p:nvPr/>
        </p:nvSpPr>
        <p:spPr>
          <a:xfrm rot="3668090">
            <a:off x="-1414706" y="5561978"/>
            <a:ext cx="6801649" cy="5478290"/>
          </a:xfrm>
          <a:custGeom>
            <a:avLst/>
            <a:gdLst/>
            <a:ahLst/>
            <a:cxnLst/>
            <a:rect l="l" t="t" r="r" b="b"/>
            <a:pathLst>
              <a:path w="10069686" h="6494948">
                <a:moveTo>
                  <a:pt x="0" y="0"/>
                </a:moveTo>
                <a:lnTo>
                  <a:pt x="10069687" y="0"/>
                </a:lnTo>
                <a:lnTo>
                  <a:pt x="10069687" y="6494948"/>
                </a:lnTo>
                <a:lnTo>
                  <a:pt x="0" y="649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16" name="Freeform 16"/>
          <p:cNvSpPr/>
          <p:nvPr/>
        </p:nvSpPr>
        <p:spPr>
          <a:xfrm>
            <a:off x="228600" y="8787422"/>
            <a:ext cx="2680457" cy="1486878"/>
          </a:xfrm>
          <a:custGeom>
            <a:avLst/>
            <a:gdLst/>
            <a:ahLst/>
            <a:cxnLst/>
            <a:rect l="l" t="t" r="r" b="b"/>
            <a:pathLst>
              <a:path w="2846534" h="1619937">
                <a:moveTo>
                  <a:pt x="0" y="0"/>
                </a:moveTo>
                <a:lnTo>
                  <a:pt x="2846534" y="0"/>
                </a:lnTo>
                <a:lnTo>
                  <a:pt x="2846534" y="1619936"/>
                </a:lnTo>
                <a:lnTo>
                  <a:pt x="0" y="16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rot="-3629133">
            <a:off x="16187915" y="7759919"/>
            <a:ext cx="1703989" cy="2821735"/>
          </a:xfrm>
          <a:custGeom>
            <a:avLst/>
            <a:gdLst/>
            <a:ahLst/>
            <a:cxnLst/>
            <a:rect l="l" t="t" r="r" b="b"/>
            <a:pathLst>
              <a:path w="2007861" h="3397919">
                <a:moveTo>
                  <a:pt x="0" y="0"/>
                </a:moveTo>
                <a:lnTo>
                  <a:pt x="2007861" y="0"/>
                </a:lnTo>
                <a:lnTo>
                  <a:pt x="2007861" y="3397919"/>
                </a:lnTo>
                <a:lnTo>
                  <a:pt x="0" y="3397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2" name="Freeform 11">
            <a:extLst>
              <a:ext uri="{FF2B5EF4-FFF2-40B4-BE49-F238E27FC236}">
                <a16:creationId xmlns:a16="http://schemas.microsoft.com/office/drawing/2014/main" id="{76A2E174-5761-D82D-AF18-29BAB1D6BF86}"/>
              </a:ext>
            </a:extLst>
          </p:cNvPr>
          <p:cNvSpPr/>
          <p:nvPr/>
        </p:nvSpPr>
        <p:spPr>
          <a:xfrm rot="7877497">
            <a:off x="8111865" y="8588508"/>
            <a:ext cx="2057860" cy="2240126"/>
          </a:xfrm>
          <a:custGeom>
            <a:avLst/>
            <a:gdLst/>
            <a:ahLst/>
            <a:cxnLst/>
            <a:rect l="l" t="t" r="r" b="b"/>
            <a:pathLst>
              <a:path w="3450205" h="3540322">
                <a:moveTo>
                  <a:pt x="0" y="0"/>
                </a:moveTo>
                <a:lnTo>
                  <a:pt x="3450204" y="0"/>
                </a:lnTo>
                <a:lnTo>
                  <a:pt x="3450204" y="3540322"/>
                </a:lnTo>
                <a:lnTo>
                  <a:pt x="0" y="3540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dirty="0"/>
          </a:p>
        </p:txBody>
      </p:sp>
      <p:sp>
        <p:nvSpPr>
          <p:cNvPr id="23" name="Freeform 10">
            <a:extLst>
              <a:ext uri="{FF2B5EF4-FFF2-40B4-BE49-F238E27FC236}">
                <a16:creationId xmlns:a16="http://schemas.microsoft.com/office/drawing/2014/main" id="{42353DCA-BD5C-5DA6-098A-001A3CDB777A}"/>
              </a:ext>
            </a:extLst>
          </p:cNvPr>
          <p:cNvSpPr/>
          <p:nvPr/>
        </p:nvSpPr>
        <p:spPr>
          <a:xfrm rot="1661231">
            <a:off x="14737313" y="-121899"/>
            <a:ext cx="4620512" cy="2910800"/>
          </a:xfrm>
          <a:custGeom>
            <a:avLst/>
            <a:gdLst/>
            <a:ahLst/>
            <a:cxnLst/>
            <a:rect l="l" t="t" r="r" b="b"/>
            <a:pathLst>
              <a:path w="11766242" h="6375164">
                <a:moveTo>
                  <a:pt x="0" y="0"/>
                </a:moveTo>
                <a:lnTo>
                  <a:pt x="11766241" y="0"/>
                </a:lnTo>
                <a:lnTo>
                  <a:pt x="11766241" y="6375164"/>
                </a:lnTo>
                <a:lnTo>
                  <a:pt x="0" y="6375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sp>
        <p:nvSpPr>
          <p:cNvPr id="3" name="TextBox 19">
            <a:extLst>
              <a:ext uri="{FF2B5EF4-FFF2-40B4-BE49-F238E27FC236}">
                <a16:creationId xmlns:a16="http://schemas.microsoft.com/office/drawing/2014/main" id="{0BF8B854-9016-6E8B-782B-F3CB33CBDB39}"/>
              </a:ext>
            </a:extLst>
          </p:cNvPr>
          <p:cNvSpPr txBox="1"/>
          <p:nvPr/>
        </p:nvSpPr>
        <p:spPr>
          <a:xfrm>
            <a:off x="685800" y="342900"/>
            <a:ext cx="9982200" cy="1583767"/>
          </a:xfrm>
          <a:prstGeom prst="rect">
            <a:avLst/>
          </a:prstGeom>
        </p:spPr>
        <p:txBody>
          <a:bodyPr wrap="square" lIns="0" tIns="0" rIns="0" bIns="0" rtlCol="0" anchor="t">
            <a:spAutoFit/>
          </a:bodyPr>
          <a:lstStyle/>
          <a:p>
            <a:pPr>
              <a:lnSpc>
                <a:spcPts val="13299"/>
              </a:lnSpc>
            </a:pPr>
            <a:r>
              <a:rPr lang="en-US" sz="9499" dirty="0" err="1">
                <a:solidFill>
                  <a:srgbClr val="FF8C00"/>
                </a:solidFill>
                <a:latin typeface="Sunday"/>
                <a:ea typeface="Sunday"/>
                <a:cs typeface="Sunday"/>
                <a:sym typeface="Sunday"/>
              </a:rPr>
              <a:t>Sohila</a:t>
            </a:r>
            <a:r>
              <a:rPr lang="en-US" sz="9499" dirty="0">
                <a:solidFill>
                  <a:srgbClr val="FF8C00"/>
                </a:solidFill>
                <a:latin typeface="Sunday"/>
                <a:ea typeface="Sunday"/>
                <a:cs typeface="Sunday"/>
                <a:sym typeface="Sunday"/>
              </a:rPr>
              <a:t> </a:t>
            </a:r>
            <a:r>
              <a:rPr lang="en-US" sz="9499" dirty="0" err="1">
                <a:solidFill>
                  <a:srgbClr val="FF8C00"/>
                </a:solidFill>
                <a:latin typeface="Sunday"/>
                <a:ea typeface="Sunday"/>
                <a:cs typeface="Sunday"/>
                <a:sym typeface="Sunday"/>
              </a:rPr>
              <a:t>arabi</a:t>
            </a:r>
            <a:endParaRPr lang="en-US" sz="9499" dirty="0">
              <a:solidFill>
                <a:srgbClr val="FF8C00"/>
              </a:solidFill>
              <a:latin typeface="Sunday"/>
              <a:ea typeface="Sunday"/>
              <a:cs typeface="Sunday"/>
              <a:sym typeface="Sunday"/>
            </a:endParaRPr>
          </a:p>
        </p:txBody>
      </p:sp>
      <p:pic>
        <p:nvPicPr>
          <p:cNvPr id="4" name="Graphic 3" descr="Saturn with solid fill">
            <a:extLst>
              <a:ext uri="{FF2B5EF4-FFF2-40B4-BE49-F238E27FC236}">
                <a16:creationId xmlns:a16="http://schemas.microsoft.com/office/drawing/2014/main" id="{EED48A53-A435-21ED-FF4A-A772F89D0E0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6520" y="3314700"/>
            <a:ext cx="1905000" cy="1905000"/>
          </a:xfrm>
          <a:prstGeom prst="rect">
            <a:avLst/>
          </a:prstGeom>
        </p:spPr>
      </p:pic>
      <p:sp>
        <p:nvSpPr>
          <p:cNvPr id="5" name="TextBox 4">
            <a:extLst>
              <a:ext uri="{FF2B5EF4-FFF2-40B4-BE49-F238E27FC236}">
                <a16:creationId xmlns:a16="http://schemas.microsoft.com/office/drawing/2014/main" id="{910D42CB-7DA4-F33C-9E84-5182EA3038CF}"/>
              </a:ext>
            </a:extLst>
          </p:cNvPr>
          <p:cNvSpPr txBox="1"/>
          <p:nvPr/>
        </p:nvSpPr>
        <p:spPr>
          <a:xfrm>
            <a:off x="4602480" y="3390900"/>
            <a:ext cx="11950700" cy="1551130"/>
          </a:xfrm>
          <a:prstGeom prst="rect">
            <a:avLst/>
          </a:prstGeom>
          <a:noFill/>
        </p:spPr>
        <p:txBody>
          <a:bodyPr wrap="square">
            <a:spAutoFit/>
          </a:bodyPr>
          <a:lstStyle/>
          <a:p>
            <a:pPr marL="0" marR="0">
              <a:lnSpc>
                <a:spcPct val="115000"/>
              </a:lnSpc>
              <a:spcBef>
                <a:spcPts val="0"/>
              </a:spcBef>
              <a:spcAft>
                <a:spcPts val="0"/>
              </a:spcAft>
            </a:pPr>
            <a:r>
              <a:rPr lang="en-US" sz="8800" b="1" i="1" dirty="0">
                <a:effectLst/>
                <a:latin typeface="Times New Roman" panose="02020603050405020304" pitchFamily="18" charset="0"/>
                <a:ea typeface="SimSun" panose="02010600030101010101" pitchFamily="2" charset="-122"/>
                <a:cs typeface="Times New Roman" panose="02020603050405020304" pitchFamily="18" charset="0"/>
              </a:rPr>
              <a:t>Model Selection</a:t>
            </a:r>
            <a:endParaRPr lang="en-US" sz="8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7" name="TextBox 6">
            <a:extLst>
              <a:ext uri="{FF2B5EF4-FFF2-40B4-BE49-F238E27FC236}">
                <a16:creationId xmlns:a16="http://schemas.microsoft.com/office/drawing/2014/main" id="{218D6FBA-2321-1992-3D18-720D2A82233B}"/>
              </a:ext>
            </a:extLst>
          </p:cNvPr>
          <p:cNvSpPr txBox="1"/>
          <p:nvPr/>
        </p:nvSpPr>
        <p:spPr>
          <a:xfrm>
            <a:off x="4572000" y="5676900"/>
            <a:ext cx="11950700" cy="1551130"/>
          </a:xfrm>
          <a:prstGeom prst="rect">
            <a:avLst/>
          </a:prstGeom>
          <a:noFill/>
        </p:spPr>
        <p:txBody>
          <a:bodyPr wrap="square">
            <a:spAutoFit/>
          </a:bodyPr>
          <a:lstStyle/>
          <a:p>
            <a:pPr marR="0" lvl="0" rtl="0">
              <a:lnSpc>
                <a:spcPct val="115000"/>
              </a:lnSpc>
              <a:spcBef>
                <a:spcPts val="0"/>
              </a:spcBef>
              <a:spcAft>
                <a:spcPts val="1000"/>
              </a:spcAft>
            </a:pPr>
            <a:r>
              <a:rPr lang="en-US" sz="8800" b="1" i="1" dirty="0">
                <a:latin typeface="Times New Roman" panose="02020603050405020304" pitchFamily="18" charset="0"/>
                <a:cs typeface="Times New Roman" panose="02020603050405020304" pitchFamily="18" charset="0"/>
              </a:rPr>
              <a:t>Model Training</a:t>
            </a:r>
            <a:endParaRPr lang="en-US" sz="8800" b="1" i="1" dirty="0">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8" name="Graphic 7" descr="Saturn with solid fill">
            <a:extLst>
              <a:ext uri="{FF2B5EF4-FFF2-40B4-BE49-F238E27FC236}">
                <a16:creationId xmlns:a16="http://schemas.microsoft.com/office/drawing/2014/main" id="{DD912CAE-5C30-8DB2-BDFD-8C285D4CE54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7000" y="5600700"/>
            <a:ext cx="1905000" cy="1905000"/>
          </a:xfrm>
          <a:prstGeom prst="rect">
            <a:avLst/>
          </a:prstGeom>
        </p:spPr>
      </p:pic>
    </p:spTree>
    <p:extLst>
      <p:ext uri="{BB962C8B-B14F-4D97-AF65-F5344CB8AC3E}">
        <p14:creationId xmlns:p14="http://schemas.microsoft.com/office/powerpoint/2010/main" val="1767213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1895</TotalTime>
  <Words>2489</Words>
  <Application>Microsoft Office PowerPoint</Application>
  <PresentationFormat>Custom</PresentationFormat>
  <Paragraphs>360</Paragraphs>
  <Slides>66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Sunday</vt:lpstr>
      <vt:lpstr>inherit</vt:lpstr>
      <vt:lpstr>Times New Roman</vt:lpstr>
      <vt:lpstr>Symbol</vt:lpstr>
      <vt:lpstr>Inter</vt:lpstr>
      <vt:lpstr>Arial</vt:lpstr>
      <vt:lpstr>Courier New</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Rabie Khalil</cp:lastModifiedBy>
  <cp:revision>11</cp:revision>
  <dcterms:created xsi:type="dcterms:W3CDTF">2006-08-16T00:00:00Z</dcterms:created>
  <dcterms:modified xsi:type="dcterms:W3CDTF">2024-10-19T22:25:15Z</dcterms:modified>
  <dc:identifier>DAGTwoFZrWU</dc:identifier>
</cp:coreProperties>
</file>